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482608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468149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467925" y="0"/>
            <a:ext cx="5067600" cy="234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 dirty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Federal Court Jurisdiction &amp; Removal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433375" y="4285650"/>
            <a:ext cx="4048200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D5A6BD"/>
                </a:solidFill>
                <a:latin typeface="Cambria"/>
                <a:ea typeface="Cambria"/>
                <a:cs typeface="Cambria"/>
                <a:sym typeface="Cambria"/>
              </a:rPr>
              <a:t>Shelley L. Stangler ESQ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5112025" y="4285650"/>
            <a:ext cx="4048200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D5A6BD"/>
                </a:solidFill>
                <a:latin typeface="Cambria"/>
                <a:ea typeface="Cambria"/>
                <a:cs typeface="Cambria"/>
                <a:sym typeface="Cambria"/>
              </a:rPr>
              <a:t>NJAJ Boardwalk 2016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0" y="-468149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70775" y="102375"/>
            <a:ext cx="90165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b="1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Venue - State vs. Federal Court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431700" y="1295300"/>
            <a:ext cx="82806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>
                <a:latin typeface="Cambria"/>
                <a:ea typeface="Cambria"/>
                <a:cs typeface="Cambria"/>
                <a:sym typeface="Cambria"/>
              </a:rPr>
              <a:t>Plaintiff’s Decision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8375" y="2016862"/>
            <a:ext cx="2047249" cy="17193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>
            <a:off x="1240325" y="3477275"/>
            <a:ext cx="66774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b="1">
                <a:latin typeface="Cambria"/>
                <a:ea typeface="Cambria"/>
                <a:cs typeface="Cambria"/>
                <a:sym typeface="Cambria"/>
              </a:rPr>
              <a:t>Federal Court Jurisdiction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297250" y="4145975"/>
            <a:ext cx="38925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Federal Question/Statute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3680175" y="4145975"/>
            <a:ext cx="59994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Complete Diversity - All plaintiffs different state than defendants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0" y="-468149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500" b="1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Removal From State Court to Federal Court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31700" y="1089805"/>
            <a:ext cx="82806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>
                <a:latin typeface="Cambria"/>
                <a:ea typeface="Cambria"/>
                <a:cs typeface="Cambria"/>
                <a:sym typeface="Cambria"/>
              </a:rPr>
              <a:t>Defendant's Decision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1240325" y="3172475"/>
            <a:ext cx="66774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b="1">
                <a:latin typeface="Cambria"/>
                <a:ea typeface="Cambria"/>
                <a:cs typeface="Cambria"/>
                <a:sym typeface="Cambria"/>
              </a:rPr>
              <a:t>Federal Court Jurisdiction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-7550" y="3764975"/>
            <a:ext cx="38925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Federal Question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3299175" y="3764975"/>
            <a:ext cx="59994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Diversity-Limited, ALL defendants must be citizens of another state </a:t>
            </a:r>
            <a:br>
              <a:rPr lang="en" sz="2400" b="1">
                <a:latin typeface="Cambria"/>
                <a:ea typeface="Cambria"/>
                <a:cs typeface="Cambria"/>
                <a:sym typeface="Cambria"/>
              </a:rPr>
            </a:b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[28 U.S. C. 1441(b)2]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3302" y="4191742"/>
            <a:ext cx="38925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Multiple Defendants, all must agree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99174" y="1573471"/>
            <a:ext cx="2146024" cy="18023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Shape 85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0" y="-468149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-25" y="3309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500" b="1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Choice of Claims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99075" y="1261700"/>
            <a:ext cx="8946000" cy="411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3000" b="1"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4191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000" b="1">
                <a:latin typeface="Cambria"/>
                <a:ea typeface="Cambria"/>
                <a:cs typeface="Cambria"/>
                <a:sym typeface="Cambria"/>
              </a:rPr>
              <a:t>LAD vs. ADA/Title VII</a:t>
            </a:r>
          </a:p>
          <a:p>
            <a:pPr marL="457200" lvl="0" indent="-4191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000" b="1">
                <a:latin typeface="Cambria"/>
                <a:ea typeface="Cambria"/>
                <a:cs typeface="Cambria"/>
                <a:sym typeface="Cambria"/>
              </a:rPr>
              <a:t>Defamation/False Light vs. First Amendment</a:t>
            </a:r>
          </a:p>
          <a:p>
            <a:pPr marL="457200" lvl="0" indent="-4191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000" b="1">
                <a:latin typeface="Cambria"/>
                <a:ea typeface="Cambria"/>
                <a:cs typeface="Cambria"/>
                <a:sym typeface="Cambria"/>
              </a:rPr>
              <a:t>NJ State Constitution vs. U.S. Constitution</a:t>
            </a:r>
          </a:p>
          <a:p>
            <a:pPr lvl="0" algn="l" rtl="0">
              <a:spcBef>
                <a:spcPts val="0"/>
              </a:spcBef>
              <a:buNone/>
            </a:pPr>
            <a:endParaRPr sz="3000" b="1"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4191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000" b="1">
                <a:latin typeface="Cambria"/>
                <a:ea typeface="Cambria"/>
                <a:cs typeface="Cambria"/>
                <a:sym typeface="Cambria"/>
              </a:rPr>
              <a:t>Forego viable claims: </a:t>
            </a:r>
            <a:r>
              <a:rPr lang="en" sz="3000" b="1" i="1">
                <a:latin typeface="Cambria"/>
                <a:ea typeface="Cambria"/>
                <a:cs typeface="Cambria"/>
                <a:sym typeface="Cambria"/>
              </a:rPr>
              <a:t>How important is that?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805275" y="914475"/>
            <a:ext cx="7307100" cy="4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1">
                <a:latin typeface="Cambria"/>
                <a:ea typeface="Cambria"/>
                <a:cs typeface="Cambria"/>
                <a:sym typeface="Cambria"/>
              </a:rPr>
              <a:t>Remove Federal claims/State Corollary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3">
            <a:alphaModFix amt="39000"/>
          </a:blip>
          <a:srcRect l="-830" t="-1250" r="829" b="1250"/>
          <a:stretch/>
        </p:blipFill>
        <p:spPr>
          <a:xfrm>
            <a:off x="0" y="-468150"/>
            <a:ext cx="9143996" cy="60798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1330505" y="141525"/>
            <a:ext cx="6483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28 U.S.C Sec. 1446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566192" y="1095583"/>
            <a:ext cx="8407800" cy="457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en" sz="3600" b="1">
                <a:latin typeface="Cambria"/>
                <a:ea typeface="Cambria"/>
                <a:cs typeface="Cambria"/>
                <a:sym typeface="Cambria"/>
              </a:rPr>
              <a:t>State court does not determine whether a case can be removed. A notice of removal confers immediate jurisdiction on the federal court. Any objection to removal must be brought in federal court- MUST make motion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Shape 100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0" y="-468149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1330505" y="141525"/>
            <a:ext cx="6483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Procedure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566200" y="1095578"/>
            <a:ext cx="8407800" cy="252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600" b="1">
                <a:latin typeface="Cambria"/>
                <a:ea typeface="Cambria"/>
                <a:cs typeface="Cambria"/>
                <a:sym typeface="Cambria"/>
              </a:rPr>
              <a:t>Defendant files Notice of Removal within 30 days of service</a:t>
            </a:r>
          </a:p>
          <a:p>
            <a:pPr marL="457200" lvl="0" indent="-4572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600" b="1">
                <a:latin typeface="Cambria"/>
                <a:ea typeface="Cambria"/>
                <a:cs typeface="Cambria"/>
                <a:sym typeface="Cambria"/>
              </a:rPr>
              <a:t>Plaintiff files motion to remand within 30 days of notice</a:t>
            </a:r>
          </a:p>
          <a:p>
            <a:pPr marL="0" lvl="0" indent="0" algn="l" rtl="0">
              <a:spcBef>
                <a:spcPts val="0"/>
              </a:spcBef>
              <a:buNone/>
            </a:pPr>
            <a:endParaRPr sz="3600" b="1"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5788149" y="3085100"/>
            <a:ext cx="2224325" cy="186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0" y="-468149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1330505" y="65325"/>
            <a:ext cx="6483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Motion to Remand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570875" y="866975"/>
            <a:ext cx="8573100" cy="357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200" b="1">
                <a:latin typeface="Cambria"/>
                <a:ea typeface="Cambria"/>
                <a:cs typeface="Cambria"/>
                <a:sym typeface="Cambria"/>
              </a:rPr>
              <a:t>30 days to file motion to remand</a:t>
            </a:r>
          </a:p>
          <a:p>
            <a:pPr marL="457200" lvl="0" indent="-4318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200" b="1">
                <a:latin typeface="Cambria"/>
                <a:ea typeface="Cambria"/>
                <a:cs typeface="Cambria"/>
                <a:sym typeface="Cambria"/>
              </a:rPr>
              <a:t>Amend the complaint to remove federal claims &amp; attach as exhibit</a:t>
            </a:r>
          </a:p>
          <a:p>
            <a:pPr marL="457200" lvl="0" indent="-4318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200" b="1">
                <a:latin typeface="Cambria"/>
                <a:ea typeface="Cambria"/>
                <a:cs typeface="Cambria"/>
                <a:sym typeface="Cambria"/>
              </a:rPr>
              <a:t>Defeat diversity</a:t>
            </a:r>
          </a:p>
          <a:p>
            <a:pPr marL="457200" lvl="0" indent="-4318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200" b="1">
                <a:latin typeface="Cambria"/>
                <a:ea typeface="Cambria"/>
                <a:cs typeface="Cambria"/>
                <a:sym typeface="Cambria"/>
              </a:rPr>
              <a:t>Advise court in certification that jurisdiction no longer valid or does not exist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0" y="-468149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1330505" y="-87075"/>
            <a:ext cx="6483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Important Issues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570875" y="648568"/>
            <a:ext cx="8573100" cy="382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200" b="1">
                <a:latin typeface="Cambria"/>
                <a:ea typeface="Cambria"/>
                <a:cs typeface="Cambria"/>
                <a:sym typeface="Cambria"/>
              </a:rPr>
              <a:t>What happens to interim state court orders – generally in effect unless vacated by federal court </a:t>
            </a:r>
          </a:p>
          <a:p>
            <a:pPr marL="1828800" lvl="0" indent="457200" algn="l" rtl="0">
              <a:spcBef>
                <a:spcPts val="0"/>
              </a:spcBef>
              <a:buNone/>
            </a:pPr>
            <a:r>
              <a:rPr lang="en" sz="3200" b="1">
                <a:latin typeface="Cambria"/>
                <a:ea typeface="Cambria"/>
                <a:cs typeface="Cambria"/>
                <a:sym typeface="Cambria"/>
              </a:rPr>
              <a:t>28 U.S.C. 1450 </a:t>
            </a:r>
          </a:p>
          <a:p>
            <a:pPr marL="457200" lvl="0" indent="-4318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200" b="1">
                <a:latin typeface="Cambria"/>
                <a:ea typeface="Cambria"/>
                <a:cs typeface="Cambria"/>
                <a:sym typeface="Cambria"/>
              </a:rPr>
              <a:t>with exceptions </a:t>
            </a:r>
          </a:p>
          <a:p>
            <a:pPr marL="457200" lvl="0" indent="-4318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200" b="1">
                <a:latin typeface="Cambria"/>
                <a:ea typeface="Cambria"/>
                <a:cs typeface="Cambria"/>
                <a:sym typeface="Cambria"/>
              </a:rPr>
              <a:t>cannot conflict with federal law</a:t>
            </a:r>
          </a:p>
          <a:p>
            <a:pPr marL="457200" lvl="0" indent="-4318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200" b="1">
                <a:latin typeface="Cambria"/>
                <a:ea typeface="Cambria"/>
                <a:cs typeface="Cambria"/>
                <a:sym typeface="Cambria"/>
              </a:rPr>
              <a:t>Recovery of Fees and Costs – yes, if removal improper - 28 U.S.C. 1447 (c)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0" y="-468149"/>
            <a:ext cx="9143996" cy="6079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3250" y="1209724"/>
            <a:ext cx="4117500" cy="3458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1977600" y="183500"/>
            <a:ext cx="5188800" cy="83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>
                <a:latin typeface="Cambria"/>
                <a:ea typeface="Cambria"/>
                <a:cs typeface="Cambria"/>
                <a:sym typeface="Cambria"/>
              </a:rPr>
              <a:t>Litigation at Sunrise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On-screen Show (16:9)</PresentationFormat>
  <Paragraphs>39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simple-light-2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Wener</dc:creator>
  <cp:lastModifiedBy>u0170753</cp:lastModifiedBy>
  <cp:revision>1</cp:revision>
  <dcterms:modified xsi:type="dcterms:W3CDTF">2017-06-01T22:10:26Z</dcterms:modified>
</cp:coreProperties>
</file>