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4"/>
    <p:sldMasterId id="2147483674" r:id="rId5"/>
  </p:sldMasterIdLst>
  <p:notesMasterIdLst>
    <p:notesMasterId r:id="rId21"/>
  </p:notesMasterIdLst>
  <p:handoutMasterIdLst>
    <p:handoutMasterId r:id="rId22"/>
  </p:handoutMasterIdLst>
  <p:sldIdLst>
    <p:sldId id="257" r:id="rId6"/>
    <p:sldId id="269" r:id="rId7"/>
    <p:sldId id="333" r:id="rId8"/>
    <p:sldId id="325" r:id="rId9"/>
    <p:sldId id="290" r:id="rId10"/>
    <p:sldId id="298" r:id="rId11"/>
    <p:sldId id="326" r:id="rId12"/>
    <p:sldId id="292" r:id="rId13"/>
    <p:sldId id="327" r:id="rId14"/>
    <p:sldId id="329" r:id="rId15"/>
    <p:sldId id="330" r:id="rId16"/>
    <p:sldId id="295" r:id="rId17"/>
    <p:sldId id="332" r:id="rId18"/>
    <p:sldId id="299" r:id="rId19"/>
    <p:sldId id="266" r:id="rId20"/>
  </p:sldIdLst>
  <p:sldSz cx="9144000" cy="6858000" type="screen4x3"/>
  <p:notesSz cx="7004050" cy="929005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30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705" autoAdjust="0"/>
  </p:normalViewPr>
  <p:slideViewPr>
    <p:cSldViewPr>
      <p:cViewPr varScale="1">
        <p:scale>
          <a:sx n="65" d="100"/>
          <a:sy n="65" d="100"/>
        </p:scale>
        <p:origin x="-1042" y="-72"/>
      </p:cViewPr>
      <p:guideLst>
        <p:guide orient="horz" pos="2160"/>
        <p:guide pos="2880"/>
      </p:guideLst>
    </p:cSldViewPr>
  </p:slideViewPr>
  <p:outlineViewPr>
    <p:cViewPr>
      <p:scale>
        <a:sx n="33" d="100"/>
        <a:sy n="33" d="100"/>
      </p:scale>
      <p:origin x="0" y="35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506" y="-82"/>
      </p:cViewPr>
      <p:guideLst>
        <p:guide orient="horz" pos="2926"/>
        <p:guide pos="220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3104" tIns="46552" rIns="93104" bIns="4655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67163" y="0"/>
            <a:ext cx="3035300" cy="465138"/>
          </a:xfrm>
          <a:prstGeom prst="rect">
            <a:avLst/>
          </a:prstGeom>
        </p:spPr>
        <p:txBody>
          <a:bodyPr vert="horz" lIns="93104" tIns="46552" rIns="93104" bIns="46552" rtlCol="0"/>
          <a:lstStyle>
            <a:lvl1pPr algn="r" fontAlgn="auto">
              <a:spcBef>
                <a:spcPts val="0"/>
              </a:spcBef>
              <a:spcAft>
                <a:spcPts val="0"/>
              </a:spcAft>
              <a:defRPr sz="1200">
                <a:latin typeface="+mn-lt"/>
                <a:cs typeface="+mn-cs"/>
              </a:defRPr>
            </a:lvl1pPr>
          </a:lstStyle>
          <a:p>
            <a:pPr>
              <a:defRPr/>
            </a:pPr>
            <a:fld id="{21F1E8B1-9E23-4FE5-B0FB-11EFCCAEC9AD}" type="datetimeFigureOut">
              <a:rPr lang="en-US"/>
              <a:pPr>
                <a:defRPr/>
              </a:pPr>
              <a:t>6/1/2017</a:t>
            </a:fld>
            <a:endParaRPr lang="en-US"/>
          </a:p>
        </p:txBody>
      </p:sp>
      <p:sp>
        <p:nvSpPr>
          <p:cNvPr id="4" name="Footer Placeholder 3"/>
          <p:cNvSpPr>
            <a:spLocks noGrp="1"/>
          </p:cNvSpPr>
          <p:nvPr>
            <p:ph type="ftr" sz="quarter" idx="2"/>
          </p:nvPr>
        </p:nvSpPr>
        <p:spPr>
          <a:xfrm>
            <a:off x="0" y="8823325"/>
            <a:ext cx="3035300" cy="465138"/>
          </a:xfrm>
          <a:prstGeom prst="rect">
            <a:avLst/>
          </a:prstGeom>
        </p:spPr>
        <p:txBody>
          <a:bodyPr vert="horz" lIns="93104" tIns="46552" rIns="93104" bIns="4655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67163" y="8823325"/>
            <a:ext cx="3035300" cy="465138"/>
          </a:xfrm>
          <a:prstGeom prst="rect">
            <a:avLst/>
          </a:prstGeom>
        </p:spPr>
        <p:txBody>
          <a:bodyPr vert="horz" lIns="93104" tIns="46552" rIns="93104" bIns="46552" rtlCol="0" anchor="b"/>
          <a:lstStyle>
            <a:lvl1pPr algn="r" fontAlgn="auto">
              <a:spcBef>
                <a:spcPts val="0"/>
              </a:spcBef>
              <a:spcAft>
                <a:spcPts val="0"/>
              </a:spcAft>
              <a:defRPr sz="1200">
                <a:latin typeface="+mn-lt"/>
                <a:cs typeface="+mn-cs"/>
              </a:defRPr>
            </a:lvl1pPr>
          </a:lstStyle>
          <a:p>
            <a:pPr>
              <a:defRPr/>
            </a:pPr>
            <a:fld id="{AA5E4C42-82A5-46C8-A6D6-AA389D3455E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3104" tIns="46552" rIns="93104" bIns="4655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7163" y="0"/>
            <a:ext cx="3035300" cy="465138"/>
          </a:xfrm>
          <a:prstGeom prst="rect">
            <a:avLst/>
          </a:prstGeom>
        </p:spPr>
        <p:txBody>
          <a:bodyPr vert="horz" lIns="93104" tIns="46552" rIns="93104" bIns="46552" rtlCol="0"/>
          <a:lstStyle>
            <a:lvl1pPr algn="r" fontAlgn="auto">
              <a:spcBef>
                <a:spcPts val="0"/>
              </a:spcBef>
              <a:spcAft>
                <a:spcPts val="0"/>
              </a:spcAft>
              <a:defRPr sz="1200">
                <a:latin typeface="+mn-lt"/>
                <a:cs typeface="+mn-cs"/>
              </a:defRPr>
            </a:lvl1pPr>
          </a:lstStyle>
          <a:p>
            <a:pPr>
              <a:defRPr/>
            </a:pPr>
            <a:fld id="{FC6F8366-51B3-44BB-8200-06F98EE0FD91}" type="datetimeFigureOut">
              <a:rPr lang="en-US"/>
              <a:pPr>
                <a:defRPr/>
              </a:pPr>
              <a:t>6/1/2017</a:t>
            </a:fld>
            <a:endParaRPr lang="en-US"/>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04" tIns="46552" rIns="93104" bIns="46552" rtlCol="0" anchor="ctr"/>
          <a:lstStyle/>
          <a:p>
            <a:pPr lvl="0"/>
            <a:endParaRPr lang="en-US" noProof="0"/>
          </a:p>
        </p:txBody>
      </p:sp>
      <p:sp>
        <p:nvSpPr>
          <p:cNvPr id="5" name="Notes Placeholder 4"/>
          <p:cNvSpPr>
            <a:spLocks noGrp="1"/>
          </p:cNvSpPr>
          <p:nvPr>
            <p:ph type="body" sz="quarter" idx="3"/>
          </p:nvPr>
        </p:nvSpPr>
        <p:spPr>
          <a:xfrm>
            <a:off x="700088" y="4413250"/>
            <a:ext cx="5603875" cy="4179888"/>
          </a:xfrm>
          <a:prstGeom prst="rect">
            <a:avLst/>
          </a:prstGeom>
        </p:spPr>
        <p:txBody>
          <a:bodyPr vert="horz" lIns="93104" tIns="46552" rIns="93104" bIns="4655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3325"/>
            <a:ext cx="3035300" cy="465138"/>
          </a:xfrm>
          <a:prstGeom prst="rect">
            <a:avLst/>
          </a:prstGeom>
        </p:spPr>
        <p:txBody>
          <a:bodyPr vert="horz" lIns="93104" tIns="46552" rIns="93104" bIns="4655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7163" y="8823325"/>
            <a:ext cx="3035300" cy="465138"/>
          </a:xfrm>
          <a:prstGeom prst="rect">
            <a:avLst/>
          </a:prstGeom>
        </p:spPr>
        <p:txBody>
          <a:bodyPr vert="horz" lIns="93104" tIns="46552" rIns="93104" bIns="46552" rtlCol="0" anchor="b"/>
          <a:lstStyle>
            <a:lvl1pPr algn="r" fontAlgn="auto">
              <a:spcBef>
                <a:spcPts val="0"/>
              </a:spcBef>
              <a:spcAft>
                <a:spcPts val="0"/>
              </a:spcAft>
              <a:defRPr sz="1200">
                <a:latin typeface="+mn-lt"/>
                <a:cs typeface="+mn-cs"/>
              </a:defRPr>
            </a:lvl1pPr>
          </a:lstStyle>
          <a:p>
            <a:pPr>
              <a:defRPr/>
            </a:pPr>
            <a:fld id="{48334121-050D-4395-869E-F041F26790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2C82172-27C5-4B6D-8C1A-71622E7ADAA2}" type="datetime8">
              <a:rPr lang="en-US"/>
              <a:pPr fontAlgn="base">
                <a:spcBef>
                  <a:spcPct val="0"/>
                </a:spcBef>
                <a:spcAft>
                  <a:spcPct val="0"/>
                </a:spcAft>
                <a:defRPr/>
              </a:pPr>
              <a:t>6/1/2017 5:09 PM</a:t>
            </a:fld>
            <a:endParaRPr lang="en-US"/>
          </a:p>
        </p:txBody>
      </p:sp>
      <p:sp>
        <p:nvSpPr>
          <p:cNvPr id="29702" name="Footer Placeholder 5"/>
          <p:cNvSpPr>
            <a:spLocks noGrp="1"/>
          </p:cNvSpPr>
          <p:nvPr>
            <p:ph type="ftr" sz="quarter" idx="4"/>
          </p:nvPr>
        </p:nvSpPr>
        <p:spPr bwMode="auto">
          <a:xfrm>
            <a:off x="0" y="8823325"/>
            <a:ext cx="6303963" cy="465138"/>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p>
          <a:p>
            <a:pPr fontAlgn="base">
              <a:spcBef>
                <a:spcPct val="0"/>
              </a:spcBef>
              <a:spcAft>
                <a:spcPct val="0"/>
              </a:spcAft>
              <a:defRPr/>
            </a:pPr>
            <a:endParaRPr lang="en-US" sz="500"/>
          </a:p>
        </p:txBody>
      </p:sp>
      <p:sp>
        <p:nvSpPr>
          <p:cNvPr id="29703" name="Slide Number Placeholder 6"/>
          <p:cNvSpPr>
            <a:spLocks noGrp="1"/>
          </p:cNvSpPr>
          <p:nvPr>
            <p:ph type="sldNum" sz="quarter" idx="5"/>
          </p:nvPr>
        </p:nvSpPr>
        <p:spPr bwMode="auto">
          <a:xfrm>
            <a:off x="6303963" y="8823325"/>
            <a:ext cx="698500" cy="465138"/>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85497E3-EA5F-48BE-A52C-F697648719A7}"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0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1663895-C78F-4AD6-A0C7-CDD61F576783}" type="datetime8">
              <a:rPr lang="en-US"/>
              <a:pPr fontAlgn="base">
                <a:spcBef>
                  <a:spcPct val="0"/>
                </a:spcBef>
                <a:spcAft>
                  <a:spcPct val="0"/>
                </a:spcAft>
                <a:defRPr/>
              </a:pPr>
              <a:t>6/1/2017 5:09 PM</a:t>
            </a:fld>
            <a:endParaRPr lang="en-US"/>
          </a:p>
        </p:txBody>
      </p:sp>
      <p:sp>
        <p:nvSpPr>
          <p:cNvPr id="307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072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1FEC6A-3FF0-49AC-9E5B-82DCB535BB4D}"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0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1663895-C78F-4AD6-A0C7-CDD61F576783}" type="datetime8">
              <a:rPr lang="en-US"/>
              <a:pPr fontAlgn="base">
                <a:spcBef>
                  <a:spcPct val="0"/>
                </a:spcBef>
                <a:spcAft>
                  <a:spcPct val="0"/>
                </a:spcAft>
                <a:defRPr/>
              </a:pPr>
              <a:t>6/1/2017 5:09 PM</a:t>
            </a:fld>
            <a:endParaRPr lang="en-US"/>
          </a:p>
        </p:txBody>
      </p:sp>
      <p:sp>
        <p:nvSpPr>
          <p:cNvPr id="307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072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191A20-F6B8-418B-BEBB-2AE85E7AE27F}"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2C82172-27C5-4B6D-8C1A-71622E7ADAA2}" type="datetime8">
              <a:rPr lang="en-US"/>
              <a:pPr fontAlgn="base">
                <a:spcBef>
                  <a:spcPct val="0"/>
                </a:spcBef>
                <a:spcAft>
                  <a:spcPct val="0"/>
                </a:spcAft>
                <a:defRPr/>
              </a:pPr>
              <a:t>6/1/2017 5:09 PM</a:t>
            </a:fld>
            <a:endParaRPr lang="en-US"/>
          </a:p>
        </p:txBody>
      </p:sp>
      <p:sp>
        <p:nvSpPr>
          <p:cNvPr id="29702" name="Footer Placeholder 5"/>
          <p:cNvSpPr>
            <a:spLocks noGrp="1"/>
          </p:cNvSpPr>
          <p:nvPr>
            <p:ph type="ftr" sz="quarter" idx="4"/>
          </p:nvPr>
        </p:nvSpPr>
        <p:spPr bwMode="auto">
          <a:xfrm>
            <a:off x="0" y="8823325"/>
            <a:ext cx="6303963" cy="465138"/>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p>
          <a:p>
            <a:pPr fontAlgn="base">
              <a:spcBef>
                <a:spcPct val="0"/>
              </a:spcBef>
              <a:spcAft>
                <a:spcPct val="0"/>
              </a:spcAft>
              <a:defRPr/>
            </a:pPr>
            <a:endParaRPr lang="en-US" sz="500"/>
          </a:p>
        </p:txBody>
      </p:sp>
      <p:sp>
        <p:nvSpPr>
          <p:cNvPr id="29703" name="Slide Number Placeholder 6"/>
          <p:cNvSpPr>
            <a:spLocks noGrp="1"/>
          </p:cNvSpPr>
          <p:nvPr>
            <p:ph type="sldNum" sz="quarter" idx="5"/>
          </p:nvPr>
        </p:nvSpPr>
        <p:spPr bwMode="auto">
          <a:xfrm>
            <a:off x="6303963" y="8823325"/>
            <a:ext cx="698500" cy="465138"/>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77BF60D-0CCE-4DC1-80A1-38336E61CDD5}"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2C82172-27C5-4B6D-8C1A-71622E7ADAA2}" type="datetime8">
              <a:rPr lang="en-US"/>
              <a:pPr fontAlgn="base">
                <a:spcBef>
                  <a:spcPct val="0"/>
                </a:spcBef>
                <a:spcAft>
                  <a:spcPct val="0"/>
                </a:spcAft>
                <a:defRPr/>
              </a:pPr>
              <a:t>6/1/2017 5:09 PM</a:t>
            </a:fld>
            <a:endParaRPr lang="en-US"/>
          </a:p>
        </p:txBody>
      </p:sp>
      <p:sp>
        <p:nvSpPr>
          <p:cNvPr id="29702" name="Footer Placeholder 5"/>
          <p:cNvSpPr>
            <a:spLocks noGrp="1"/>
          </p:cNvSpPr>
          <p:nvPr>
            <p:ph type="ftr" sz="quarter" idx="4"/>
          </p:nvPr>
        </p:nvSpPr>
        <p:spPr bwMode="auto">
          <a:xfrm>
            <a:off x="0" y="8823325"/>
            <a:ext cx="6303963" cy="465138"/>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p>
          <a:p>
            <a:pPr fontAlgn="base">
              <a:spcBef>
                <a:spcPct val="0"/>
              </a:spcBef>
              <a:spcAft>
                <a:spcPct val="0"/>
              </a:spcAft>
              <a:defRPr/>
            </a:pPr>
            <a:endParaRPr lang="en-US" sz="500"/>
          </a:p>
        </p:txBody>
      </p:sp>
      <p:sp>
        <p:nvSpPr>
          <p:cNvPr id="29703" name="Slide Number Placeholder 6"/>
          <p:cNvSpPr>
            <a:spLocks noGrp="1"/>
          </p:cNvSpPr>
          <p:nvPr>
            <p:ph type="sldNum" sz="quarter" idx="5"/>
          </p:nvPr>
        </p:nvSpPr>
        <p:spPr bwMode="auto">
          <a:xfrm>
            <a:off x="6303963" y="8823325"/>
            <a:ext cx="698500" cy="465138"/>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05DF5E3-8864-454E-A333-4E6426CF6E29}"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0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1663895-C78F-4AD6-A0C7-CDD61F576783}" type="datetime8">
              <a:rPr lang="en-US"/>
              <a:pPr fontAlgn="base">
                <a:spcBef>
                  <a:spcPct val="0"/>
                </a:spcBef>
                <a:spcAft>
                  <a:spcPct val="0"/>
                </a:spcAft>
                <a:defRPr/>
              </a:pPr>
              <a:t>6/1/2017 5:09 PM</a:t>
            </a:fld>
            <a:endParaRPr lang="en-US"/>
          </a:p>
        </p:txBody>
      </p:sp>
      <p:sp>
        <p:nvSpPr>
          <p:cNvPr id="307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072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845255-1D51-44DA-B3D5-9638ED5C67C6}"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5222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69FECEE-72E0-4258-92B6-D79118867C66}" type="datetime8">
              <a:rPr lang="en-US"/>
              <a:pPr fontAlgn="base">
                <a:spcBef>
                  <a:spcPct val="0"/>
                </a:spcBef>
                <a:spcAft>
                  <a:spcPct val="0"/>
                </a:spcAft>
                <a:defRPr/>
              </a:pPr>
              <a:t>6/1/2017 5:09 PM</a:t>
            </a:fld>
            <a:endParaRPr lang="en-US"/>
          </a:p>
        </p:txBody>
      </p:sp>
      <p:sp>
        <p:nvSpPr>
          <p:cNvPr id="522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52231"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F3ECD4-4B89-42DA-9546-1F2DD05CCFEA}" type="slidenum">
              <a:rPr lang="en-US"/>
              <a:pPr fontAlgn="base">
                <a:spcBef>
                  <a:spcPct val="0"/>
                </a:spcBef>
                <a:spcAft>
                  <a:spcPct val="0"/>
                </a:spcAft>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0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1663895-C78F-4AD6-A0C7-CDD61F576783}" type="datetime8">
              <a:rPr lang="en-US"/>
              <a:pPr fontAlgn="base">
                <a:spcBef>
                  <a:spcPct val="0"/>
                </a:spcBef>
                <a:spcAft>
                  <a:spcPct val="0"/>
                </a:spcAft>
                <a:defRPr/>
              </a:pPr>
              <a:t>6/1/2017 5:09 PM</a:t>
            </a:fld>
            <a:endParaRPr lang="en-US"/>
          </a:p>
        </p:txBody>
      </p:sp>
      <p:sp>
        <p:nvSpPr>
          <p:cNvPr id="307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072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DC733E-A3EA-497F-91E7-7105F9598975}"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0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1663895-C78F-4AD6-A0C7-CDD61F576783}" type="datetime8">
              <a:rPr lang="en-US"/>
              <a:pPr fontAlgn="base">
                <a:spcBef>
                  <a:spcPct val="0"/>
                </a:spcBef>
                <a:spcAft>
                  <a:spcPct val="0"/>
                </a:spcAft>
                <a:defRPr/>
              </a:pPr>
              <a:t>6/1/2017 5:09 PM</a:t>
            </a:fld>
            <a:endParaRPr lang="en-US"/>
          </a:p>
        </p:txBody>
      </p:sp>
      <p:sp>
        <p:nvSpPr>
          <p:cNvPr id="307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072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234BF0-EB6C-4AB5-814E-F6A8FF8473CC}"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0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1663895-C78F-4AD6-A0C7-CDD61F576783}" type="datetime8">
              <a:rPr lang="en-US"/>
              <a:pPr fontAlgn="base">
                <a:spcBef>
                  <a:spcPct val="0"/>
                </a:spcBef>
                <a:spcAft>
                  <a:spcPct val="0"/>
                </a:spcAft>
                <a:defRPr/>
              </a:pPr>
              <a:t>6/1/2017 5:09 PM</a:t>
            </a:fld>
            <a:endParaRPr lang="en-US"/>
          </a:p>
        </p:txBody>
      </p:sp>
      <p:sp>
        <p:nvSpPr>
          <p:cNvPr id="307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072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EE72EA-6EFC-4A19-9F67-45D33031DF23}"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0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1663895-C78F-4AD6-A0C7-CDD61F576783}" type="datetime8">
              <a:rPr lang="en-US"/>
              <a:pPr fontAlgn="base">
                <a:spcBef>
                  <a:spcPct val="0"/>
                </a:spcBef>
                <a:spcAft>
                  <a:spcPct val="0"/>
                </a:spcAft>
                <a:defRPr/>
              </a:pPr>
              <a:t>6/1/2017 5:09 PM</a:t>
            </a:fld>
            <a:endParaRPr lang="en-US"/>
          </a:p>
        </p:txBody>
      </p:sp>
      <p:sp>
        <p:nvSpPr>
          <p:cNvPr id="307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072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E1CC72-DFD6-4B5E-81AE-3800020CEFA6}"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0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1663895-C78F-4AD6-A0C7-CDD61F576783}" type="datetime8">
              <a:rPr lang="en-US"/>
              <a:pPr fontAlgn="base">
                <a:spcBef>
                  <a:spcPct val="0"/>
                </a:spcBef>
                <a:spcAft>
                  <a:spcPct val="0"/>
                </a:spcAft>
                <a:defRPr/>
              </a:pPr>
              <a:t>6/1/2017 5:09 PM</a:t>
            </a:fld>
            <a:endParaRPr lang="en-US"/>
          </a:p>
        </p:txBody>
      </p:sp>
      <p:sp>
        <p:nvSpPr>
          <p:cNvPr id="307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072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966F11-4969-4180-90D2-9D7AE0D27779}"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0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1663895-C78F-4AD6-A0C7-CDD61F576783}" type="datetime8">
              <a:rPr lang="en-US"/>
              <a:pPr fontAlgn="base">
                <a:spcBef>
                  <a:spcPct val="0"/>
                </a:spcBef>
                <a:spcAft>
                  <a:spcPct val="0"/>
                </a:spcAft>
                <a:defRPr/>
              </a:pPr>
              <a:t>6/1/2017 5:09 PM</a:t>
            </a:fld>
            <a:endParaRPr lang="en-US"/>
          </a:p>
        </p:txBody>
      </p:sp>
      <p:sp>
        <p:nvSpPr>
          <p:cNvPr id="307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072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234EBC-FA3C-4BAC-BFB9-D09043CA7E3B}"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0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1663895-C78F-4AD6-A0C7-CDD61F576783}" type="datetime8">
              <a:rPr lang="en-US"/>
              <a:pPr fontAlgn="base">
                <a:spcBef>
                  <a:spcPct val="0"/>
                </a:spcBef>
                <a:spcAft>
                  <a:spcPct val="0"/>
                </a:spcAft>
                <a:defRPr/>
              </a:pPr>
              <a:t>6/1/2017 5:09 PM</a:t>
            </a:fld>
            <a:endParaRPr lang="en-US"/>
          </a:p>
        </p:txBody>
      </p:sp>
      <p:sp>
        <p:nvSpPr>
          <p:cNvPr id="307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072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3B687-A449-4311-B0FC-AC79B81E0A87}"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30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1663895-C78F-4AD6-A0C7-CDD61F576783}" type="datetime8">
              <a:rPr lang="en-US"/>
              <a:pPr fontAlgn="base">
                <a:spcBef>
                  <a:spcPct val="0"/>
                </a:spcBef>
                <a:spcAft>
                  <a:spcPct val="0"/>
                </a:spcAft>
                <a:defRPr/>
              </a:pPr>
              <a:t>6/1/2017 5:09 PM</a:t>
            </a:fld>
            <a:endParaRPr lang="en-US"/>
          </a:p>
        </p:txBody>
      </p:sp>
      <p:sp>
        <p:nvSpPr>
          <p:cNvPr id="307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3072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49A238-422F-469A-8E6A-F2BB971CBBB7}"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cstate="print"/>
          <a:srcRect/>
          <a:stretch>
            <a:fillRect/>
          </a:stretch>
        </p:blipFill>
        <p:spPr bwMode="auto">
          <a:xfrm>
            <a:off x="-15875" y="6007100"/>
            <a:ext cx="9159875" cy="849313"/>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Rectangle 2"/>
          <p:cNvSpPr/>
          <p:nvPr userDrawn="1"/>
        </p:nvSpPr>
        <p:spPr bwMode="auto">
          <a:xfrm>
            <a:off x="0" y="0"/>
            <a:ext cx="9144000" cy="1143000"/>
          </a:xfrm>
          <a:prstGeom prst="rect">
            <a:avLst/>
          </a:prstGeom>
          <a:pattFill prst="pct40">
            <a:fgClr>
              <a:schemeClr val="tx2">
                <a:lumMod val="40000"/>
                <a:lumOff val="60000"/>
              </a:schemeClr>
            </a:fgClr>
            <a:bgClr>
              <a:schemeClr val="bg1"/>
            </a:bgClr>
          </a:patt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latin typeface="Segoe" pitchFamily="34" charset="0"/>
            </a:endParaRP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4" r:id="rId10"/>
    <p:sldLayoutId id="2147483855" r:id="rId11"/>
    <p:sldLayoutId id="2147483852" r:id="rId12"/>
  </p:sldLayoutIdLst>
  <p:transition>
    <p:fade/>
  </p:transition>
  <p:hf hdr="0" ft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53" r:id="rId1"/>
  </p:sldLayoutIdLst>
  <p:transition>
    <p:fade/>
  </p:transition>
  <p:hf hdr="0" ftr="0" dt="0"/>
  <p:txStyles>
    <p:titleStyle>
      <a:lvl1pPr algn="l" defTabSz="912813" rtl="0" eaLnBrk="0" fontAlgn="base" hangingPunct="0">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279" y="1447800"/>
            <a:ext cx="7681913" cy="723395"/>
          </a:xfrm>
        </p:spPr>
        <p:txBody>
          <a:bodyPr/>
          <a:lstStyle/>
          <a:p>
            <a:pPr algn="ctr" defTabSz="914363" eaLnBrk="1" fontAlgn="auto" hangingPunct="1">
              <a:spcAft>
                <a:spcPts val="0"/>
              </a:spcAft>
              <a:defRPr/>
            </a:pPr>
            <a:r>
              <a:rPr sz="4000" dirty="0" smtClean="0">
                <a:effectLst>
                  <a:outerShdw blurRad="38100" dist="38100" dir="2700000" algn="tl">
                    <a:srgbClr val="000000">
                      <a:alpha val="43137"/>
                    </a:srgbClr>
                  </a:outerShdw>
                </a:effectLst>
              </a:rPr>
              <a:t>The Discovery End Date Dance</a:t>
            </a:r>
            <a:r>
              <a:rPr sz="4800" dirty="0" smtClean="0"/>
              <a:t/>
            </a:r>
            <a:br>
              <a:rPr sz="4800" dirty="0" smtClean="0"/>
            </a:br>
            <a:r>
              <a:rPr sz="4800" dirty="0" smtClean="0"/>
              <a:t/>
            </a:r>
            <a:br>
              <a:rPr sz="4800" dirty="0" smtClean="0"/>
            </a:br>
            <a:r>
              <a:rPr sz="4800" dirty="0" smtClean="0"/>
              <a:t/>
            </a:r>
            <a:br>
              <a:rPr sz="4800" dirty="0" smtClean="0"/>
            </a:br>
            <a:endParaRPr sz="4800" dirty="0"/>
          </a:p>
        </p:txBody>
      </p:sp>
      <p:sp>
        <p:nvSpPr>
          <p:cNvPr id="6" name="Title 1"/>
          <p:cNvSpPr txBox="1">
            <a:spLocks/>
          </p:cNvSpPr>
          <p:nvPr/>
        </p:nvSpPr>
        <p:spPr>
          <a:xfrm>
            <a:off x="533400" y="4419601"/>
            <a:ext cx="7681913" cy="685800"/>
          </a:xfrm>
          <a:prstGeom prst="rect">
            <a:avLst/>
          </a:prstGeom>
        </p:spPr>
        <p:txBody>
          <a:bodyPr lIns="0" tIns="0" rIns="0" bIns="0"/>
          <a:lstStyle/>
          <a:p>
            <a:pPr algn="ctr" defTabSz="914363" fontAlgn="auto">
              <a:lnSpc>
                <a:spcPct val="90000"/>
              </a:lnSpc>
              <a:spcAft>
                <a:spcPts val="0"/>
              </a:spcAft>
              <a:defRPr/>
            </a:pP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a:r>
            <a:b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br>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a:r>
            <a:b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br>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a:r>
            <a:b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br>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a:r>
            <a:b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br>
            <a:endPar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endParaRPr>
          </a:p>
        </p:txBody>
      </p:sp>
      <p:sp>
        <p:nvSpPr>
          <p:cNvPr id="7" name="TextBox 6"/>
          <p:cNvSpPr txBox="1"/>
          <p:nvPr/>
        </p:nvSpPr>
        <p:spPr>
          <a:xfrm>
            <a:off x="1983736" y="5029200"/>
            <a:ext cx="5105400" cy="707886"/>
          </a:xfrm>
          <a:prstGeom prst="rect">
            <a:avLst/>
          </a:prstGeom>
          <a:noFill/>
        </p:spPr>
        <p:txBody>
          <a:bodyPr>
            <a:spAutoFit/>
          </a:bodyPr>
          <a:lstStyle/>
          <a:p>
            <a:pPr algn="ctr" fontAlgn="auto">
              <a:spcBef>
                <a:spcPts val="0"/>
              </a:spcBef>
              <a:spcAft>
                <a:spcPts val="0"/>
              </a:spcAft>
              <a:defRPr/>
            </a:pP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n-lt"/>
                <a:cs typeface="Arial" charset="0"/>
              </a:rPr>
              <a:t>Shelley L. Stangler Esq.</a:t>
            </a:r>
            <a:endParaRPr lang="en-US" sz="4000" dirty="0">
              <a:latin typeface="+mn-lt"/>
              <a:cs typeface="+mn-cs"/>
            </a:endParaRPr>
          </a:p>
        </p:txBody>
      </p:sp>
      <p:sp>
        <p:nvSpPr>
          <p:cNvPr id="3" name="Rectangle 2"/>
          <p:cNvSpPr/>
          <p:nvPr/>
        </p:nvSpPr>
        <p:spPr bwMode="auto">
          <a:xfrm>
            <a:off x="0" y="0"/>
            <a:ext cx="9144000" cy="1219200"/>
          </a:xfrm>
          <a:prstGeom prst="rect">
            <a:avLst/>
          </a:prstGeom>
          <a:solidFill>
            <a:schemeClr val="bg1">
              <a:lumMod val="8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latin typeface="Segoe" pitchFamily="34" charset="0"/>
            </a:endParaRPr>
          </a:p>
        </p:txBody>
      </p:sp>
      <p:sp>
        <p:nvSpPr>
          <p:cNvPr id="4" name="Title 1"/>
          <p:cNvSpPr txBox="1">
            <a:spLocks/>
          </p:cNvSpPr>
          <p:nvPr/>
        </p:nvSpPr>
        <p:spPr>
          <a:xfrm>
            <a:off x="1600200" y="381000"/>
            <a:ext cx="5720072" cy="685800"/>
          </a:xfrm>
          <a:prstGeom prst="rect">
            <a:avLst/>
          </a:prstGeom>
          <a:solidFill>
            <a:schemeClr val="bg1">
              <a:lumMod val="85000"/>
              <a:alpha val="0"/>
            </a:schemeClr>
          </a:solidFill>
        </p:spPr>
        <p:txBody>
          <a:bodyPr lIns="0" tIns="0" rIns="0" bIns="0"/>
          <a:lstStyle/>
          <a:p>
            <a:pPr algn="ctr" defTabSz="914363" fontAlgn="auto">
              <a:lnSpc>
                <a:spcPct val="90000"/>
              </a:lnSpc>
              <a:spcAft>
                <a:spcPts val="0"/>
              </a:spcAft>
              <a:defRPr/>
            </a:pPr>
            <a:r>
              <a:rPr lang="en-US" sz="44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NJAJ Meadowlands 2015</a:t>
            </a:r>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a:t>
            </a:r>
            <a:endParaRPr lang="en-US" sz="66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endParaRPr>
          </a:p>
        </p:txBody>
      </p:sp>
      <p:pic>
        <p:nvPicPr>
          <p:cNvPr id="5129" name="Picture 7"/>
          <p:cNvPicPr>
            <a:picLocks noChangeAspect="1"/>
          </p:cNvPicPr>
          <p:nvPr/>
        </p:nvPicPr>
        <p:blipFill>
          <a:blip r:embed="rId3" cstate="print"/>
          <a:srcRect/>
          <a:stretch>
            <a:fillRect/>
          </a:stretch>
        </p:blipFill>
        <p:spPr bwMode="auto">
          <a:xfrm>
            <a:off x="3148013" y="2209800"/>
            <a:ext cx="2897187" cy="27273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304800"/>
            <a:ext cx="8382000" cy="685800"/>
          </a:xfrm>
        </p:spPr>
        <p:txBody>
          <a:bodyPr>
            <a:normAutofit/>
          </a:bodyPr>
          <a:lstStyle/>
          <a:p>
            <a:pPr algn="ctr">
              <a:defRPr/>
            </a:pPr>
            <a:r>
              <a:rPr smtClean="0">
                <a:effectLst>
                  <a:outerShdw blurRad="38100" dist="38100" dir="2700000" algn="tl">
                    <a:srgbClr val="000000">
                      <a:alpha val="43137"/>
                    </a:srgbClr>
                  </a:outerShdw>
                </a:effectLst>
              </a:rPr>
              <a:t>PRACTICE POINTERS 2</a:t>
            </a:r>
            <a:endParaRPr sz="6000">
              <a:effectLst/>
            </a:endParaRPr>
          </a:p>
        </p:txBody>
      </p:sp>
      <p:sp>
        <p:nvSpPr>
          <p:cNvPr id="5" name="Text Placeholder 2"/>
          <p:cNvSpPr>
            <a:spLocks noGrp="1"/>
          </p:cNvSpPr>
          <p:nvPr>
            <p:ph type="body" sz="quarter" idx="10"/>
          </p:nvPr>
        </p:nvSpPr>
        <p:spPr>
          <a:xfrm>
            <a:off x="317500" y="1600200"/>
            <a:ext cx="8382000" cy="3733800"/>
          </a:xfrm>
        </p:spPr>
        <p:txBody>
          <a:bodyPr rtlCol="0" anchor="ctr">
            <a:normAutofit/>
          </a:bodyPr>
          <a:lstStyle/>
          <a:p>
            <a:pPr>
              <a:defRPr/>
            </a:pPr>
            <a:r>
              <a:rPr lang="en-US" sz="3600" dirty="0">
                <a:effectLst>
                  <a:outerShdw blurRad="38100" dist="38100" dir="2700000" algn="tl">
                    <a:srgbClr val="000000">
                      <a:alpha val="43137"/>
                    </a:srgbClr>
                  </a:outerShdw>
                </a:effectLst>
              </a:rPr>
              <a:t>File for Reconsideration</a:t>
            </a:r>
          </a:p>
          <a:p>
            <a:pPr>
              <a:defRPr/>
            </a:pPr>
            <a:r>
              <a:rPr lang="en-US" sz="3600" dirty="0">
                <a:effectLst>
                  <a:outerShdw blurRad="38100" dist="38100" dir="2700000" algn="tl">
                    <a:srgbClr val="000000">
                      <a:alpha val="43137"/>
                    </a:srgbClr>
                  </a:outerShdw>
                </a:effectLst>
              </a:rPr>
              <a:t>Ask for a Case Management Conference</a:t>
            </a:r>
          </a:p>
          <a:p>
            <a:pPr>
              <a:defRPr/>
            </a:pPr>
            <a:r>
              <a:rPr lang="en-US" sz="3600" dirty="0">
                <a:effectLst>
                  <a:outerShdw blurRad="38100" dist="38100" dir="2700000" algn="tl">
                    <a:srgbClr val="000000">
                      <a:alpha val="43137"/>
                    </a:srgbClr>
                  </a:outerShdw>
                </a:effectLst>
              </a:rPr>
              <a:t>Write a substantive certification with exhibits</a:t>
            </a:r>
          </a:p>
          <a:p>
            <a:pPr>
              <a:defRPr/>
            </a:pPr>
            <a:r>
              <a:rPr lang="en-US" sz="3600" dirty="0">
                <a:effectLst>
                  <a:outerShdw blurRad="38100" dist="38100" dir="2700000" algn="tl">
                    <a:srgbClr val="000000">
                      <a:alpha val="43137"/>
                    </a:srgbClr>
                  </a:outerShdw>
                </a:effectLst>
              </a:rPr>
              <a:t>Write a </a:t>
            </a:r>
            <a:r>
              <a:rPr lang="en-US" sz="3600" dirty="0" smtClean="0">
                <a:effectLst>
                  <a:outerShdw blurRad="38100" dist="38100" dir="2700000" algn="tl">
                    <a:srgbClr val="000000">
                      <a:alpha val="43137"/>
                    </a:srgbClr>
                  </a:outerShdw>
                </a:effectLst>
              </a:rPr>
              <a:t>brief</a:t>
            </a:r>
            <a:endParaRPr lang="en-US" sz="3600" dirty="0">
              <a:effectLst>
                <a:outerShdw blurRad="38100" dist="38100" dir="2700000" algn="tl">
                  <a:srgbClr val="000000">
                    <a:alpha val="43137"/>
                  </a:srgbClr>
                </a:outerShdw>
              </a:effectLst>
            </a:endParaRPr>
          </a:p>
          <a:p>
            <a:pPr marL="0" indent="0">
              <a:buFontTx/>
              <a:buNone/>
              <a:defRPr/>
            </a:pPr>
            <a:endParaRPr lang="en-US" dirty="0">
              <a:effectLst>
                <a:outerShdw blurRad="38100" dist="38100" dir="2700000" algn="tl">
                  <a:srgbClr val="000000">
                    <a:alpha val="43137"/>
                  </a:srgbClr>
                </a:outerShdw>
              </a:effectLst>
            </a:endParaRPr>
          </a:p>
          <a:p>
            <a:pPr marL="0" indent="0">
              <a:buFontTx/>
              <a:buNone/>
              <a:defRPr/>
            </a:pPr>
            <a:endParaRPr lang="en-US" dirty="0">
              <a:effectLst>
                <a:outerShdw blurRad="38100" dist="38100" dir="2700000" algn="tl">
                  <a:srgbClr val="000000">
                    <a:alpha val="43137"/>
                  </a:srgbClr>
                </a:outerShdw>
              </a:effectLst>
            </a:endParaRPr>
          </a:p>
        </p:txBody>
      </p:sp>
      <p:sp>
        <p:nvSpPr>
          <p:cNvPr id="14340" name="TextBox 3"/>
          <p:cNvSpPr txBox="1">
            <a:spLocks noChangeArrowheads="1"/>
          </p:cNvSpPr>
          <p:nvPr/>
        </p:nvSpPr>
        <p:spPr bwMode="auto">
          <a:xfrm>
            <a:off x="8699500" y="6330950"/>
            <a:ext cx="441325" cy="369888"/>
          </a:xfrm>
          <a:prstGeom prst="rect">
            <a:avLst/>
          </a:prstGeom>
          <a:noFill/>
          <a:ln w="9525">
            <a:noFill/>
            <a:miter lim="800000"/>
            <a:headEnd/>
            <a:tailEnd/>
          </a:ln>
        </p:spPr>
        <p:txBody>
          <a:bodyPr wrap="none">
            <a:spAutoFit/>
          </a:bodyPr>
          <a:lstStyle/>
          <a:p>
            <a:r>
              <a:rPr lang="en-US" altLang="en-US"/>
              <a:t>10</a:t>
            </a:r>
          </a:p>
        </p:txBody>
      </p:sp>
      <p:pic>
        <p:nvPicPr>
          <p:cNvPr id="14341" name="Picture 2"/>
          <p:cNvPicPr>
            <a:picLocks noChangeAspect="1"/>
          </p:cNvPicPr>
          <p:nvPr/>
        </p:nvPicPr>
        <p:blipFill>
          <a:blip r:embed="rId3" cstate="print"/>
          <a:srcRect/>
          <a:stretch>
            <a:fillRect/>
          </a:stretch>
        </p:blipFill>
        <p:spPr bwMode="auto">
          <a:xfrm>
            <a:off x="6694488" y="3429000"/>
            <a:ext cx="2068512" cy="2133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350" y="304800"/>
            <a:ext cx="7911519" cy="685800"/>
          </a:xfrm>
        </p:spPr>
        <p:txBody>
          <a:bodyPr>
            <a:normAutofit/>
          </a:bodyPr>
          <a:lstStyle/>
          <a:p>
            <a:pPr algn="ctr">
              <a:defRPr/>
            </a:pPr>
            <a:r>
              <a:rPr sz="4900" smtClean="0">
                <a:effectLst>
                  <a:outerShdw blurRad="38100" dist="38100" dir="2700000" algn="tl">
                    <a:srgbClr val="000000">
                      <a:alpha val="43137"/>
                    </a:srgbClr>
                  </a:outerShdw>
                </a:effectLst>
              </a:rPr>
              <a:t>OTHER HELPFUL CASES</a:t>
            </a:r>
            <a:r>
              <a:rPr>
                <a:effectLst/>
              </a:rPr>
              <a:t>	</a:t>
            </a:r>
          </a:p>
        </p:txBody>
      </p:sp>
      <p:sp>
        <p:nvSpPr>
          <p:cNvPr id="5" name="Text Placeholder 2"/>
          <p:cNvSpPr>
            <a:spLocks noGrp="1"/>
          </p:cNvSpPr>
          <p:nvPr>
            <p:ph type="body" sz="quarter" idx="10"/>
          </p:nvPr>
        </p:nvSpPr>
        <p:spPr>
          <a:xfrm>
            <a:off x="152400" y="1600200"/>
            <a:ext cx="8859838" cy="4267200"/>
          </a:xfrm>
        </p:spPr>
        <p:txBody>
          <a:bodyPr rtlCol="0" anchor="ctr">
            <a:normAutofit/>
          </a:bodyPr>
          <a:lstStyle/>
          <a:p>
            <a:pPr>
              <a:defRPr/>
            </a:pPr>
            <a:r>
              <a:rPr lang="en-US" sz="3600" u="sng" dirty="0">
                <a:effectLst>
                  <a:outerShdw blurRad="38100" dist="38100" dir="2700000" algn="tl">
                    <a:srgbClr val="000000">
                      <a:alpha val="43137"/>
                    </a:srgbClr>
                  </a:outerShdw>
                </a:effectLst>
              </a:rPr>
              <a:t>Shula v. </a:t>
            </a:r>
            <a:r>
              <a:rPr lang="en-US" sz="3600" u="sng" dirty="0" err="1">
                <a:effectLst>
                  <a:outerShdw blurRad="38100" dist="38100" dir="2700000" algn="tl">
                    <a:srgbClr val="000000">
                      <a:alpha val="43137"/>
                    </a:srgbClr>
                  </a:outerShdw>
                </a:effectLst>
              </a:rPr>
              <a:t>Estabrook</a:t>
            </a:r>
            <a:r>
              <a:rPr lang="en-US" sz="3600"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sz="2600" dirty="0" smtClean="0">
                <a:effectLst>
                  <a:outerShdw blurRad="38100" dist="38100" dir="2700000" algn="tl">
                    <a:srgbClr val="000000">
                      <a:alpha val="43137"/>
                    </a:srgbClr>
                  </a:outerShdw>
                </a:effectLst>
              </a:rPr>
              <a:t>385 </a:t>
            </a:r>
            <a:r>
              <a:rPr lang="en-US" sz="2600" dirty="0">
                <a:effectLst>
                  <a:outerShdw blurRad="38100" dist="38100" dir="2700000" algn="tl">
                    <a:srgbClr val="000000">
                      <a:alpha val="43137"/>
                    </a:srgbClr>
                  </a:outerShdw>
                </a:effectLst>
              </a:rPr>
              <a:t>N.J. Super. 91 (App. Div. </a:t>
            </a:r>
            <a:r>
              <a:rPr lang="en-US" sz="2600" dirty="0" smtClean="0">
                <a:effectLst>
                  <a:outerShdw blurRad="38100" dist="38100" dir="2700000" algn="tl">
                    <a:srgbClr val="000000">
                      <a:alpha val="43137"/>
                    </a:srgbClr>
                  </a:outerShdw>
                </a:effectLst>
              </a:rPr>
              <a:t>2006)</a:t>
            </a:r>
            <a:endParaRPr lang="en-US" dirty="0">
              <a:effectLst>
                <a:outerShdw blurRad="38100" dist="38100" dir="2700000" algn="tl">
                  <a:srgbClr val="000000">
                    <a:alpha val="43137"/>
                  </a:srgbClr>
                </a:outerShdw>
              </a:effectLst>
            </a:endParaRPr>
          </a:p>
          <a:p>
            <a:pPr>
              <a:defRPr/>
            </a:pPr>
            <a:r>
              <a:rPr lang="en-US" u="sng" dirty="0">
                <a:effectLst>
                  <a:outerShdw blurRad="38100" dist="38100" dir="2700000" algn="tl">
                    <a:srgbClr val="000000">
                      <a:alpha val="43137"/>
                    </a:srgbClr>
                  </a:outerShdw>
                </a:effectLst>
              </a:rPr>
              <a:t>A-1 Property Management, LLC v. </a:t>
            </a:r>
            <a:r>
              <a:rPr lang="en-US" u="sng" dirty="0" err="1">
                <a:effectLst>
                  <a:outerShdw blurRad="38100" dist="38100" dir="2700000" algn="tl">
                    <a:srgbClr val="000000">
                      <a:alpha val="43137"/>
                    </a:srgbClr>
                  </a:outerShdw>
                </a:effectLst>
              </a:rPr>
              <a:t>Bergenwood</a:t>
            </a:r>
            <a:r>
              <a:rPr lang="en-US" u="sng" dirty="0">
                <a:effectLst>
                  <a:outerShdw blurRad="38100" dist="38100" dir="2700000" algn="tl">
                    <a:srgbClr val="000000">
                      <a:alpha val="43137"/>
                    </a:srgbClr>
                  </a:outerShdw>
                </a:effectLst>
              </a:rPr>
              <a:t> Commons Assoc</a:t>
            </a:r>
            <a:r>
              <a:rPr lang="en-US" dirty="0">
                <a:effectLst>
                  <a:outerShdw blurRad="38100" dist="38100" dir="2700000" algn="tl">
                    <a:srgbClr val="000000">
                      <a:alpha val="43137"/>
                    </a:srgbClr>
                  </a:outerShdw>
                </a:effectLst>
              </a:rPr>
              <a:t>.</a:t>
            </a:r>
          </a:p>
          <a:p>
            <a:pPr marL="0" indent="0">
              <a:buFontTx/>
              <a:buNone/>
              <a:defRPr/>
            </a:pPr>
            <a:r>
              <a:rPr lang="en-US" dirty="0">
                <a:effectLst>
                  <a:outerShdw blurRad="38100" dist="38100" dir="2700000" algn="tl">
                    <a:srgbClr val="000000">
                      <a:alpha val="43137"/>
                    </a:srgbClr>
                  </a:outerShdw>
                </a:effectLst>
              </a:rPr>
              <a:t>	</a:t>
            </a:r>
            <a:r>
              <a:rPr lang="en-US" sz="2600" dirty="0" smtClean="0">
                <a:effectLst>
                  <a:outerShdw blurRad="38100" dist="38100" dir="2700000" algn="tl">
                    <a:srgbClr val="000000">
                      <a:alpha val="43137"/>
                    </a:srgbClr>
                  </a:outerShdw>
                </a:effectLst>
              </a:rPr>
              <a:t>2007 </a:t>
            </a:r>
            <a:r>
              <a:rPr lang="en-US" sz="2600" dirty="0">
                <a:effectLst>
                  <a:outerShdw blurRad="38100" dist="38100" dir="2700000" algn="tl">
                    <a:srgbClr val="000000">
                      <a:alpha val="43137"/>
                    </a:srgbClr>
                  </a:outerShdw>
                </a:effectLst>
              </a:rPr>
              <a:t>WL 1296474 (</a:t>
            </a:r>
            <a:r>
              <a:rPr lang="en-US" sz="2600" dirty="0" smtClean="0">
                <a:effectLst>
                  <a:outerShdw blurRad="38100" dist="38100" dir="2700000" algn="tl">
                    <a:srgbClr val="000000">
                      <a:alpha val="43137"/>
                    </a:srgbClr>
                  </a:outerShdw>
                </a:effectLst>
              </a:rPr>
              <a:t>App Div</a:t>
            </a:r>
            <a:r>
              <a:rPr lang="en-US" sz="2600" dirty="0">
                <a:effectLst>
                  <a:outerShdw blurRad="38100" dist="38100" dir="2700000" algn="tl">
                    <a:srgbClr val="000000">
                      <a:alpha val="43137"/>
                    </a:srgbClr>
                  </a:outerShdw>
                </a:effectLst>
              </a:rPr>
              <a:t>. </a:t>
            </a:r>
            <a:r>
              <a:rPr lang="en-US" sz="2600" dirty="0" smtClean="0">
                <a:effectLst>
                  <a:outerShdw blurRad="38100" dist="38100" dir="2700000" algn="tl">
                    <a:srgbClr val="000000">
                      <a:alpha val="43137"/>
                    </a:srgbClr>
                  </a:outerShdw>
                </a:effectLst>
              </a:rPr>
              <a:t>May 4, 2007)</a:t>
            </a:r>
            <a:r>
              <a:rPr lang="en-US" sz="2600" dirty="0">
                <a:effectLst>
                  <a:outerShdw blurRad="38100" dist="38100" dir="2700000" algn="tl">
                    <a:srgbClr val="000000">
                      <a:alpha val="43137"/>
                    </a:srgbClr>
                  </a:outerShdw>
                </a:effectLst>
              </a:rPr>
              <a:t> </a:t>
            </a:r>
          </a:p>
          <a:p>
            <a:pPr>
              <a:defRPr/>
            </a:pPr>
            <a:r>
              <a:rPr lang="en-US" sz="3600" u="sng" dirty="0" err="1">
                <a:effectLst>
                  <a:outerShdw blurRad="38100" dist="38100" dir="2700000" algn="tl">
                    <a:srgbClr val="000000">
                      <a:alpha val="43137"/>
                    </a:srgbClr>
                  </a:outerShdw>
                </a:effectLst>
              </a:rPr>
              <a:t>Fager</a:t>
            </a:r>
            <a:r>
              <a:rPr lang="en-US" sz="3600" u="sng" dirty="0">
                <a:effectLst>
                  <a:outerShdw blurRad="38100" dist="38100" dir="2700000" algn="tl">
                    <a:srgbClr val="000000">
                      <a:alpha val="43137"/>
                    </a:srgbClr>
                  </a:outerShdw>
                </a:effectLst>
              </a:rPr>
              <a:t> v. </a:t>
            </a:r>
            <a:r>
              <a:rPr lang="en-US" sz="3600" u="sng" dirty="0" err="1">
                <a:effectLst>
                  <a:outerShdw blurRad="38100" dist="38100" dir="2700000" algn="tl">
                    <a:srgbClr val="000000">
                      <a:alpha val="43137"/>
                    </a:srgbClr>
                  </a:outerShdw>
                </a:effectLst>
              </a:rPr>
              <a:t>Okechukwu</a:t>
            </a:r>
            <a:r>
              <a:rPr lang="en-US" sz="3600" u="sng" dirty="0">
                <a:effectLst>
                  <a:outerShdw blurRad="38100" dist="38100" dir="2700000" algn="tl">
                    <a:srgbClr val="000000">
                      <a:alpha val="43137"/>
                    </a:srgbClr>
                  </a:outerShdw>
                </a:effectLst>
              </a:rPr>
              <a:t>, </a:t>
            </a:r>
            <a:r>
              <a:rPr lang="en-US" sz="3600" u="sng" dirty="0" smtClean="0">
                <a:effectLst>
                  <a:outerShdw blurRad="38100" dist="38100" dir="2700000" algn="tl">
                    <a:srgbClr val="000000">
                      <a:alpha val="43137"/>
                    </a:srgbClr>
                  </a:outerShdw>
                </a:effectLst>
              </a:rPr>
              <a:t>M.D.</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2008 </a:t>
            </a:r>
            <a:r>
              <a:rPr lang="en-US" sz="2800" dirty="0">
                <a:effectLst>
                  <a:outerShdw blurRad="38100" dist="38100" dir="2700000" algn="tl">
                    <a:srgbClr val="000000">
                      <a:alpha val="43137"/>
                    </a:srgbClr>
                  </a:outerShdw>
                </a:effectLst>
              </a:rPr>
              <a:t>WL 398810 </a:t>
            </a:r>
            <a:r>
              <a:rPr lang="en-US" sz="2800" dirty="0" smtClean="0">
                <a:effectLst>
                  <a:outerShdw blurRad="38100" dist="38100" dir="2700000" algn="tl">
                    <a:srgbClr val="000000">
                      <a:alpha val="43137"/>
                    </a:srgbClr>
                  </a:outerShdw>
                </a:effectLst>
              </a:rPr>
              <a:t>(App. </a:t>
            </a:r>
            <a:r>
              <a:rPr lang="en-US" sz="2800" smtClean="0">
                <a:effectLst>
                  <a:outerShdw blurRad="38100" dist="38100" dir="2700000" algn="tl">
                    <a:srgbClr val="000000">
                      <a:alpha val="43137"/>
                    </a:srgbClr>
                  </a:outerShdw>
                </a:effectLst>
              </a:rPr>
              <a:t>Div. Feb </a:t>
            </a:r>
            <a:r>
              <a:rPr lang="en-US" sz="2800" dirty="0">
                <a:effectLst>
                  <a:outerShdw blurRad="38100" dist="38100" dir="2700000" algn="tl">
                    <a:srgbClr val="000000">
                      <a:alpha val="43137"/>
                    </a:srgbClr>
                  </a:outerShdw>
                </a:effectLst>
              </a:rPr>
              <a:t>15, 2008)</a:t>
            </a:r>
          </a:p>
          <a:p>
            <a:pPr marL="0" indent="0" defTabSz="914363" eaLnBrk="1" fontAlgn="auto" hangingPunct="1">
              <a:spcAft>
                <a:spcPts val="0"/>
              </a:spcAft>
              <a:buFontTx/>
              <a:buNone/>
              <a:defRPr/>
            </a:pPr>
            <a:endParaRPr lang="en-US" sz="2000" dirty="0" smtClean="0">
              <a:effectLst>
                <a:outerShdw blurRad="38100" dist="38100" dir="2700000" algn="tl">
                  <a:srgbClr val="000000">
                    <a:alpha val="43137"/>
                  </a:srgbClr>
                </a:outerShdw>
              </a:effectLst>
            </a:endParaRPr>
          </a:p>
        </p:txBody>
      </p:sp>
      <p:sp>
        <p:nvSpPr>
          <p:cNvPr id="15364" name="TextBox 5"/>
          <p:cNvSpPr txBox="1">
            <a:spLocks noChangeArrowheads="1"/>
          </p:cNvSpPr>
          <p:nvPr/>
        </p:nvSpPr>
        <p:spPr bwMode="auto">
          <a:xfrm>
            <a:off x="8699500" y="6330950"/>
            <a:ext cx="423863" cy="369888"/>
          </a:xfrm>
          <a:prstGeom prst="rect">
            <a:avLst/>
          </a:prstGeom>
          <a:noFill/>
          <a:ln w="9525">
            <a:noFill/>
            <a:miter lim="800000"/>
            <a:headEnd/>
            <a:tailEnd/>
          </a:ln>
        </p:spPr>
        <p:txBody>
          <a:bodyPr wrap="none">
            <a:spAutoFit/>
          </a:bodyPr>
          <a:lstStyle/>
          <a:p>
            <a:r>
              <a:rPr lang="en-US" altLang="en-US"/>
              <a:t>11</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rot="16014272">
            <a:off x="4114800" y="4953000"/>
            <a:ext cx="4298156" cy="685800"/>
          </a:xfrm>
          <a:prstGeom prst="rect">
            <a:avLst/>
          </a:prstGeom>
        </p:spPr>
        <p:txBody>
          <a:bodyPr lIns="0" tIns="0" rIns="0" bIns="0"/>
          <a:lstStyle/>
          <a:p>
            <a:pPr defTabSz="914363" fontAlgn="auto">
              <a:lnSpc>
                <a:spcPct val="90000"/>
              </a:lnSpc>
              <a:spcAft>
                <a:spcPts val="0"/>
              </a:spcAft>
              <a:defRPr/>
            </a:pP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a:r>
            <a:b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br>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a:r>
            <a:b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br>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a:r>
            <a:b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br>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a:r>
            <a:b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br>
            <a:endPar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endParaRPr>
          </a:p>
        </p:txBody>
      </p:sp>
      <p:sp>
        <p:nvSpPr>
          <p:cNvPr id="3" name="Rectangle 2"/>
          <p:cNvSpPr/>
          <p:nvPr/>
        </p:nvSpPr>
        <p:spPr bwMode="auto">
          <a:xfrm>
            <a:off x="0" y="0"/>
            <a:ext cx="9144000" cy="1219200"/>
          </a:xfrm>
          <a:prstGeom prst="rect">
            <a:avLst/>
          </a:prstGeom>
          <a:solidFill>
            <a:schemeClr val="bg1">
              <a:lumMod val="8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latin typeface="Segoe" pitchFamily="34" charset="0"/>
            </a:endParaRPr>
          </a:p>
        </p:txBody>
      </p:sp>
      <p:sp>
        <p:nvSpPr>
          <p:cNvPr id="16390" name="TextBox 8"/>
          <p:cNvSpPr txBox="1">
            <a:spLocks noChangeArrowheads="1"/>
          </p:cNvSpPr>
          <p:nvPr/>
        </p:nvSpPr>
        <p:spPr bwMode="auto">
          <a:xfrm>
            <a:off x="8699500" y="6330950"/>
            <a:ext cx="441325" cy="369888"/>
          </a:xfrm>
          <a:prstGeom prst="rect">
            <a:avLst/>
          </a:prstGeom>
          <a:noFill/>
          <a:ln w="9525">
            <a:noFill/>
            <a:miter lim="800000"/>
            <a:headEnd/>
            <a:tailEnd/>
          </a:ln>
        </p:spPr>
        <p:txBody>
          <a:bodyPr wrap="none">
            <a:spAutoFit/>
          </a:bodyPr>
          <a:lstStyle/>
          <a:p>
            <a:r>
              <a:rPr lang="en-US" altLang="en-US"/>
              <a:t>12</a:t>
            </a:r>
          </a:p>
        </p:txBody>
      </p:sp>
      <p:sp>
        <p:nvSpPr>
          <p:cNvPr id="8" name="TextBox 7"/>
          <p:cNvSpPr txBox="1"/>
          <p:nvPr/>
        </p:nvSpPr>
        <p:spPr>
          <a:xfrm>
            <a:off x="288925" y="304800"/>
            <a:ext cx="8555038" cy="1446213"/>
          </a:xfrm>
          <a:prstGeom prst="rect">
            <a:avLst/>
          </a:prstGeom>
          <a:noFill/>
        </p:spPr>
        <p:txBody>
          <a:bodyPr>
            <a:spAutoFit/>
          </a:bodyPr>
          <a:lstStyle/>
          <a:p>
            <a:pPr algn="ctr">
              <a:defRPr/>
            </a:pPr>
            <a:r>
              <a:rPr lang="en-US" sz="3200" dirty="0">
                <a:effectLst>
                  <a:outerShdw blurRad="38100" dist="38100" dir="2700000" algn="tl">
                    <a:srgbClr val="000000">
                      <a:alpha val="43137"/>
                    </a:srgbClr>
                  </a:outerShdw>
                </a:effectLst>
                <a:latin typeface="Arial" charset="0"/>
                <a:cs typeface="Arial" charset="0"/>
              </a:rPr>
              <a:t>WHAT ABOUT AGREEMENT WITH YOUR ADVERSARY?</a:t>
            </a:r>
          </a:p>
          <a:p>
            <a:pPr>
              <a:defRPr/>
            </a:pPr>
            <a:r>
              <a:rPr lang="en-US" sz="2400" dirty="0">
                <a:latin typeface="Arial" charset="0"/>
                <a:cs typeface="Arial" charset="0"/>
              </a:rPr>
              <a:t> </a:t>
            </a:r>
          </a:p>
        </p:txBody>
      </p:sp>
      <p:sp>
        <p:nvSpPr>
          <p:cNvPr id="10" name="TextBox 9"/>
          <p:cNvSpPr txBox="1"/>
          <p:nvPr/>
        </p:nvSpPr>
        <p:spPr bwMode="auto">
          <a:xfrm>
            <a:off x="182563" y="1524000"/>
            <a:ext cx="8555037" cy="1754188"/>
          </a:xfrm>
          <a:prstGeom prst="rect">
            <a:avLst/>
          </a:prstGeom>
          <a:noFill/>
        </p:spPr>
        <p:txBody>
          <a:bodyPr>
            <a:spAutoFit/>
          </a:bodyPr>
          <a:lstStyle/>
          <a:p>
            <a:pPr algn="ctr">
              <a:defRPr/>
            </a:pPr>
            <a:r>
              <a:rPr lang="en-US" sz="5400" dirty="0">
                <a:solidFill>
                  <a:srgbClr val="C00000"/>
                </a:solidFill>
                <a:effectLst>
                  <a:outerShdw blurRad="38100" dist="38100" dir="2700000" algn="tl">
                    <a:srgbClr val="000000">
                      <a:alpha val="43137"/>
                    </a:srgbClr>
                  </a:outerShdw>
                </a:effectLst>
                <a:latin typeface="Arial" charset="0"/>
                <a:cs typeface="Arial" charset="0"/>
              </a:rPr>
              <a:t>NO ENFORCEMENT MECHANISM</a:t>
            </a:r>
            <a:endParaRPr lang="en-US" sz="4400" dirty="0">
              <a:solidFill>
                <a:srgbClr val="C00000"/>
              </a:solidFill>
              <a:latin typeface="Arial" charset="0"/>
              <a:cs typeface="Arial" charset="0"/>
            </a:endParaRPr>
          </a:p>
        </p:txBody>
      </p:sp>
      <p:pic>
        <p:nvPicPr>
          <p:cNvPr id="16393" name="Picture 3"/>
          <p:cNvPicPr>
            <a:picLocks noChangeAspect="1"/>
          </p:cNvPicPr>
          <p:nvPr/>
        </p:nvPicPr>
        <p:blipFill>
          <a:blip r:embed="rId3" cstate="print"/>
          <a:srcRect/>
          <a:stretch>
            <a:fillRect/>
          </a:stretch>
        </p:blipFill>
        <p:spPr bwMode="auto">
          <a:xfrm>
            <a:off x="3367088" y="3400425"/>
            <a:ext cx="2438400" cy="2438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rot="16014272">
            <a:off x="4114800" y="4953000"/>
            <a:ext cx="4298156" cy="685800"/>
          </a:xfrm>
          <a:prstGeom prst="rect">
            <a:avLst/>
          </a:prstGeom>
        </p:spPr>
        <p:txBody>
          <a:bodyPr lIns="0" tIns="0" rIns="0" bIns="0"/>
          <a:lstStyle/>
          <a:p>
            <a:pPr defTabSz="914363" fontAlgn="auto">
              <a:lnSpc>
                <a:spcPct val="90000"/>
              </a:lnSpc>
              <a:spcAft>
                <a:spcPts val="0"/>
              </a:spcAft>
              <a:defRPr/>
            </a:pPr>
            <a: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a:r>
            <a:br>
              <a:rPr lang="en-US" sz="40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br>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a:r>
            <a:b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br>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a:r>
            <a:b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br>
            <a: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
            </a:r>
            <a:br>
              <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br>
            <a:endParaRPr lang="en-US" sz="48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endParaRPr>
          </a:p>
        </p:txBody>
      </p:sp>
      <p:sp>
        <p:nvSpPr>
          <p:cNvPr id="3" name="Rectangle 2"/>
          <p:cNvSpPr/>
          <p:nvPr/>
        </p:nvSpPr>
        <p:spPr bwMode="auto">
          <a:xfrm>
            <a:off x="0" y="0"/>
            <a:ext cx="9144000" cy="1219200"/>
          </a:xfrm>
          <a:prstGeom prst="rect">
            <a:avLst/>
          </a:prstGeom>
          <a:solidFill>
            <a:schemeClr val="bg1">
              <a:lumMod val="8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chemeClr val="tx1"/>
              </a:solidFill>
              <a:latin typeface="Segoe" pitchFamily="34" charset="0"/>
            </a:endParaRPr>
          </a:p>
        </p:txBody>
      </p:sp>
      <p:sp>
        <p:nvSpPr>
          <p:cNvPr id="17414" name="TextBox 8"/>
          <p:cNvSpPr txBox="1">
            <a:spLocks noChangeArrowheads="1"/>
          </p:cNvSpPr>
          <p:nvPr/>
        </p:nvSpPr>
        <p:spPr bwMode="auto">
          <a:xfrm>
            <a:off x="8699500" y="6330950"/>
            <a:ext cx="441325" cy="369888"/>
          </a:xfrm>
          <a:prstGeom prst="rect">
            <a:avLst/>
          </a:prstGeom>
          <a:noFill/>
          <a:ln w="9525">
            <a:noFill/>
            <a:miter lim="800000"/>
            <a:headEnd/>
            <a:tailEnd/>
          </a:ln>
        </p:spPr>
        <p:txBody>
          <a:bodyPr wrap="none">
            <a:spAutoFit/>
          </a:bodyPr>
          <a:lstStyle/>
          <a:p>
            <a:r>
              <a:rPr lang="en-US" altLang="en-US"/>
              <a:t>13</a:t>
            </a:r>
          </a:p>
        </p:txBody>
      </p:sp>
      <p:sp>
        <p:nvSpPr>
          <p:cNvPr id="8" name="TextBox 7"/>
          <p:cNvSpPr txBox="1"/>
          <p:nvPr/>
        </p:nvSpPr>
        <p:spPr>
          <a:xfrm>
            <a:off x="288925" y="304800"/>
            <a:ext cx="8555038" cy="1446213"/>
          </a:xfrm>
          <a:prstGeom prst="rect">
            <a:avLst/>
          </a:prstGeom>
          <a:noFill/>
        </p:spPr>
        <p:txBody>
          <a:bodyPr>
            <a:spAutoFit/>
          </a:bodyPr>
          <a:lstStyle/>
          <a:p>
            <a:pPr algn="ctr">
              <a:defRPr/>
            </a:pPr>
            <a:r>
              <a:rPr lang="en-US" sz="3200" dirty="0">
                <a:solidFill>
                  <a:schemeClr val="tx2"/>
                </a:solidFill>
                <a:effectLst>
                  <a:outerShdw blurRad="38100" dist="38100" dir="2700000" algn="tl">
                    <a:srgbClr val="000000">
                      <a:alpha val="43137"/>
                    </a:srgbClr>
                  </a:outerShdw>
                </a:effectLst>
              </a:rPr>
              <a:t>ONGOING MEDICAL TREATMENT = EXCEPTIONAL CIRCUMSTANCES</a:t>
            </a:r>
          </a:p>
          <a:p>
            <a:pPr>
              <a:defRPr/>
            </a:pPr>
            <a:r>
              <a:rPr lang="en-US" sz="2400" dirty="0">
                <a:solidFill>
                  <a:schemeClr val="tx2"/>
                </a:solidFill>
                <a:latin typeface="Arial" charset="0"/>
                <a:cs typeface="Arial" charset="0"/>
              </a:rPr>
              <a:t> </a:t>
            </a:r>
          </a:p>
        </p:txBody>
      </p:sp>
      <p:sp>
        <p:nvSpPr>
          <p:cNvPr id="2" name="Rectangle 1"/>
          <p:cNvSpPr/>
          <p:nvPr/>
        </p:nvSpPr>
        <p:spPr>
          <a:xfrm>
            <a:off x="1143000" y="1449388"/>
            <a:ext cx="6781800" cy="3046412"/>
          </a:xfrm>
          <a:prstGeom prst="rect">
            <a:avLst/>
          </a:prstGeom>
        </p:spPr>
        <p:txBody>
          <a:bodyPr>
            <a:spAutoFit/>
          </a:bodyPr>
          <a:lstStyle/>
          <a:p>
            <a:pPr>
              <a:defRPr/>
            </a:pPr>
            <a:r>
              <a:rPr lang="en-US" sz="2400" u="sng" dirty="0" err="1">
                <a:effectLst>
                  <a:outerShdw blurRad="38100" dist="38100" dir="2700000" algn="tl">
                    <a:srgbClr val="000000">
                      <a:alpha val="43137"/>
                    </a:srgbClr>
                  </a:outerShdw>
                </a:effectLst>
              </a:rPr>
              <a:t>Vitti</a:t>
            </a:r>
            <a:r>
              <a:rPr lang="en-US" sz="2400" u="sng" dirty="0">
                <a:effectLst>
                  <a:outerShdw blurRad="38100" dist="38100" dir="2700000" algn="tl">
                    <a:srgbClr val="000000">
                      <a:alpha val="43137"/>
                    </a:srgbClr>
                  </a:outerShdw>
                </a:effectLst>
              </a:rPr>
              <a:t> v. Brown</a:t>
            </a:r>
            <a:br>
              <a:rPr lang="en-US" sz="2400" u="sng"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359 N.J. Super. 40 (Law. Div. 2003)</a:t>
            </a:r>
            <a:endParaRPr lang="en-US" sz="2000" dirty="0">
              <a:effectLst>
                <a:outerShdw blurRad="38100" dist="38100" dir="2700000" algn="tl">
                  <a:srgbClr val="000000">
                    <a:alpha val="43137"/>
                  </a:srgbClr>
                </a:outerShdw>
              </a:effectLst>
            </a:endParaRPr>
          </a:p>
          <a:p>
            <a:pPr>
              <a:defRPr/>
            </a:pPr>
            <a:endParaRPr lang="en-US" sz="2400" dirty="0">
              <a:effectLst>
                <a:outerShdw blurRad="38100" dist="38100" dir="2700000" algn="tl">
                  <a:srgbClr val="000000">
                    <a:alpha val="43137"/>
                  </a:srgbClr>
                </a:outerShdw>
              </a:effectLst>
            </a:endParaRPr>
          </a:p>
          <a:p>
            <a:pPr>
              <a:defRPr/>
            </a:pPr>
            <a:r>
              <a:rPr lang="en-US" sz="2400" u="sng" dirty="0" err="1">
                <a:effectLst>
                  <a:outerShdw blurRad="38100" dist="38100" dir="2700000" algn="tl">
                    <a:srgbClr val="000000">
                      <a:alpha val="43137"/>
                    </a:srgbClr>
                  </a:outerShdw>
                </a:effectLst>
              </a:rPr>
              <a:t>Pullaro</a:t>
            </a:r>
            <a:r>
              <a:rPr lang="en-US" sz="2400" u="sng" dirty="0">
                <a:effectLst>
                  <a:outerShdw blurRad="38100" dist="38100" dir="2700000" algn="tl">
                    <a:srgbClr val="000000">
                      <a:alpha val="43137"/>
                    </a:srgbClr>
                  </a:outerShdw>
                </a:effectLst>
              </a:rPr>
              <a:t> v. Pier Village</a:t>
            </a:r>
            <a:endParaRPr lang="en-US" sz="2400" dirty="0">
              <a:effectLst>
                <a:outerShdw blurRad="38100" dist="38100" dir="2700000" algn="tl">
                  <a:srgbClr val="000000">
                    <a:alpha val="43137"/>
                  </a:srgbClr>
                </a:outerShdw>
              </a:effectLst>
            </a:endParaRPr>
          </a:p>
          <a:p>
            <a:pPr>
              <a:defRPr/>
            </a:pPr>
            <a:r>
              <a:rPr lang="en-US" sz="2400" dirty="0">
                <a:effectLst>
                  <a:outerShdw blurRad="38100" dist="38100" dir="2700000" algn="tl">
                    <a:srgbClr val="000000">
                      <a:alpha val="43137"/>
                    </a:srgbClr>
                  </a:outerShdw>
                </a:effectLst>
              </a:rPr>
              <a:t>2011 WL 722266 (App. Div. March 3, 2011)</a:t>
            </a:r>
          </a:p>
          <a:p>
            <a:pPr>
              <a:defRPr/>
            </a:pPr>
            <a:r>
              <a:rPr lang="en-US" sz="2400" dirty="0">
                <a:effectLst>
                  <a:outerShdw blurRad="38100" dist="38100" dir="2700000" algn="tl">
                    <a:srgbClr val="000000">
                      <a:alpha val="43137"/>
                    </a:srgbClr>
                  </a:outerShdw>
                </a:effectLst>
              </a:rPr>
              <a:t> </a:t>
            </a:r>
          </a:p>
          <a:p>
            <a:pPr>
              <a:defRPr/>
            </a:pPr>
            <a:r>
              <a:rPr lang="en-US" sz="2400" u="sng" dirty="0">
                <a:effectLst>
                  <a:outerShdw blurRad="38100" dist="38100" dir="2700000" algn="tl">
                    <a:srgbClr val="000000">
                      <a:alpha val="43137"/>
                    </a:srgbClr>
                  </a:outerShdw>
                </a:effectLst>
              </a:rPr>
              <a:t>Battle v. Jersey Central Power &amp; Light</a:t>
            </a:r>
            <a:endParaRPr lang="en-US" sz="2400" dirty="0">
              <a:effectLst>
                <a:outerShdw blurRad="38100" dist="38100" dir="2700000" algn="tl">
                  <a:srgbClr val="000000">
                    <a:alpha val="43137"/>
                  </a:srgbClr>
                </a:outerShdw>
              </a:effectLst>
            </a:endParaRPr>
          </a:p>
          <a:p>
            <a:pPr>
              <a:defRPr/>
            </a:pPr>
            <a:r>
              <a:rPr lang="en-US" sz="2400" dirty="0">
                <a:effectLst>
                  <a:outerShdw blurRad="38100" dist="38100" dir="2700000" algn="tl">
                    <a:srgbClr val="000000">
                      <a:alpha val="43137"/>
                    </a:srgbClr>
                  </a:outerShdw>
                </a:effectLst>
              </a:rPr>
              <a:t>2008 WL 2388381 (App. Div. June 13, 2008)</a:t>
            </a:r>
          </a:p>
        </p:txBody>
      </p:sp>
      <p:pic>
        <p:nvPicPr>
          <p:cNvPr id="17417" name="Picture 4"/>
          <p:cNvPicPr>
            <a:picLocks noChangeAspect="1"/>
          </p:cNvPicPr>
          <p:nvPr/>
        </p:nvPicPr>
        <p:blipFill>
          <a:blip r:embed="rId3" cstate="print"/>
          <a:srcRect/>
          <a:stretch>
            <a:fillRect/>
          </a:stretch>
        </p:blipFill>
        <p:spPr bwMode="auto">
          <a:xfrm>
            <a:off x="6743700" y="4572000"/>
            <a:ext cx="1955800"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87" y="152400"/>
            <a:ext cx="8382000" cy="685800"/>
          </a:xfrm>
        </p:spPr>
        <p:txBody>
          <a:bodyPr>
            <a:normAutofit/>
          </a:bodyPr>
          <a:lstStyle/>
          <a:p>
            <a:pPr algn="ctr">
              <a:defRPr/>
            </a:pPr>
            <a:r>
              <a:rPr sz="4000" smtClean="0">
                <a:effectLst>
                  <a:outerShdw blurRad="38100" dist="38100" dir="2700000" algn="tl">
                    <a:srgbClr val="000000">
                      <a:alpha val="43137"/>
                    </a:srgbClr>
                  </a:outerShdw>
                </a:effectLst>
              </a:rPr>
              <a:t>DENIAL OF DISCOVERY</a:t>
            </a:r>
            <a:r>
              <a:rPr>
                <a:effectLst/>
              </a:rPr>
              <a:t>	</a:t>
            </a:r>
          </a:p>
        </p:txBody>
      </p:sp>
      <p:sp>
        <p:nvSpPr>
          <p:cNvPr id="18435" name="TextBox 3"/>
          <p:cNvSpPr txBox="1">
            <a:spLocks noChangeArrowheads="1"/>
          </p:cNvSpPr>
          <p:nvPr/>
        </p:nvSpPr>
        <p:spPr bwMode="auto">
          <a:xfrm>
            <a:off x="8699500" y="6330950"/>
            <a:ext cx="441325" cy="369888"/>
          </a:xfrm>
          <a:prstGeom prst="rect">
            <a:avLst/>
          </a:prstGeom>
          <a:noFill/>
          <a:ln w="9525">
            <a:noFill/>
            <a:miter lim="800000"/>
            <a:headEnd/>
            <a:tailEnd/>
          </a:ln>
        </p:spPr>
        <p:txBody>
          <a:bodyPr wrap="none">
            <a:spAutoFit/>
          </a:bodyPr>
          <a:lstStyle/>
          <a:p>
            <a:r>
              <a:rPr lang="en-US" altLang="en-US"/>
              <a:t>14</a:t>
            </a:r>
          </a:p>
        </p:txBody>
      </p:sp>
      <p:sp>
        <p:nvSpPr>
          <p:cNvPr id="11" name="Text Placeholder 2"/>
          <p:cNvSpPr>
            <a:spLocks noGrp="1"/>
          </p:cNvSpPr>
          <p:nvPr>
            <p:ph type="body" sz="quarter" idx="10"/>
          </p:nvPr>
        </p:nvSpPr>
        <p:spPr>
          <a:xfrm>
            <a:off x="228600" y="1447800"/>
            <a:ext cx="8382000" cy="1524000"/>
          </a:xfrm>
        </p:spPr>
        <p:txBody>
          <a:bodyPr rtlCol="0" anchor="ctr">
            <a:normAutofit/>
          </a:bodyPr>
          <a:lstStyle/>
          <a:p>
            <a:pPr>
              <a:defRPr/>
            </a:pPr>
            <a:r>
              <a:rPr lang="en-US" dirty="0">
                <a:effectLst>
                  <a:outerShdw blurRad="38100" dist="38100" dir="2700000" algn="tl">
                    <a:srgbClr val="000000">
                      <a:alpha val="43137"/>
                    </a:srgbClr>
                  </a:outerShdw>
                </a:effectLst>
              </a:rPr>
              <a:t>Court cites to “days of discovery”</a:t>
            </a:r>
          </a:p>
          <a:p>
            <a:pPr>
              <a:defRPr/>
            </a:pPr>
            <a:r>
              <a:rPr lang="en-US" dirty="0">
                <a:effectLst>
                  <a:outerShdw blurRad="38100" dist="38100" dir="2700000" algn="tl">
                    <a:srgbClr val="000000">
                      <a:alpha val="43137"/>
                    </a:srgbClr>
                  </a:outerShdw>
                </a:effectLst>
              </a:rPr>
              <a:t>Failure to provide expert </a:t>
            </a:r>
            <a:r>
              <a:rPr lang="en-US" dirty="0" smtClean="0">
                <a:effectLst>
                  <a:outerShdw blurRad="38100" dist="38100" dir="2700000" algn="tl">
                    <a:srgbClr val="000000">
                      <a:alpha val="43137"/>
                    </a:srgbClr>
                  </a:outerShdw>
                </a:effectLst>
              </a:rPr>
              <a:t>reports</a:t>
            </a:r>
            <a:endParaRPr lang="en-US" dirty="0">
              <a:effectLst>
                <a:outerShdw blurRad="38100" dist="38100" dir="2700000" algn="tl">
                  <a:srgbClr val="000000">
                    <a:alpha val="43137"/>
                  </a:srgbClr>
                </a:outerShdw>
              </a:effectLst>
            </a:endParaRPr>
          </a:p>
        </p:txBody>
      </p:sp>
      <p:sp>
        <p:nvSpPr>
          <p:cNvPr id="6" name="Text Placeholder 2"/>
          <p:cNvSpPr txBox="1">
            <a:spLocks/>
          </p:cNvSpPr>
          <p:nvPr/>
        </p:nvSpPr>
        <p:spPr bwMode="auto">
          <a:xfrm>
            <a:off x="303213" y="2895600"/>
            <a:ext cx="8859837"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ormAutofit/>
          </a:bodyPr>
          <a:lstStyle>
            <a:lvl1pPr marL="396875" indent="-396875" algn="l" defTabSz="912813" rtl="0" eaLnBrk="0" fontAlgn="base" hangingPunct="0">
              <a:lnSpc>
                <a:spcPct val="90000"/>
              </a:lnSpc>
              <a:spcBef>
                <a:spcPct val="20000"/>
              </a:spcBef>
              <a:spcAft>
                <a:spcPct val="0"/>
              </a:spcAft>
              <a:buBlip>
                <a:blip r:embed="rId3"/>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4"/>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defRPr/>
            </a:pPr>
            <a:r>
              <a:rPr lang="en-US" sz="2400" u="sng" dirty="0">
                <a:effectLst>
                  <a:outerShdw blurRad="38100" dist="38100" dir="2700000" algn="tl">
                    <a:srgbClr val="000000">
                      <a:alpha val="43137"/>
                    </a:srgbClr>
                  </a:outerShdw>
                </a:effectLst>
              </a:rPr>
              <a:t>Bender v. Adelson, </a:t>
            </a:r>
            <a:r>
              <a:rPr lang="en-US" sz="2400" dirty="0">
                <a:effectLst>
                  <a:outerShdw blurRad="38100" dist="38100" dir="2700000" algn="tl">
                    <a:srgbClr val="000000">
                      <a:alpha val="43137"/>
                    </a:srgbClr>
                  </a:outerShdw>
                </a:effectLst>
              </a:rPr>
              <a:t>187 N.J. 411 (2006</a:t>
            </a:r>
            <a:r>
              <a:rPr lang="en-US" sz="2400" dirty="0" smtClean="0">
                <a:effectLst>
                  <a:outerShdw blurRad="38100" dist="38100" dir="2700000" algn="tl">
                    <a:srgbClr val="000000">
                      <a:alpha val="43137"/>
                    </a:srgbClr>
                  </a:outerShdw>
                </a:effectLst>
              </a:rPr>
              <a:t>)</a:t>
            </a:r>
            <a:br>
              <a:rPr lang="en-US" sz="2400" dirty="0" smtClean="0">
                <a:effectLst>
                  <a:outerShdw blurRad="38100" dist="38100" dir="2700000" algn="tl">
                    <a:srgbClr val="000000">
                      <a:alpha val="43137"/>
                    </a:srgbClr>
                  </a:outerShdw>
                </a:effectLst>
              </a:rPr>
            </a:br>
            <a:endParaRPr lang="en-US" sz="2000" dirty="0">
              <a:effectLst>
                <a:outerShdw blurRad="38100" dist="38100" dir="2700000" algn="tl">
                  <a:srgbClr val="000000">
                    <a:alpha val="43137"/>
                  </a:srgbClr>
                </a:outerShdw>
              </a:effectLst>
            </a:endParaRPr>
          </a:p>
          <a:p>
            <a:pPr marL="0" indent="0">
              <a:buFontTx/>
              <a:buNone/>
              <a:defRPr/>
            </a:pPr>
            <a:r>
              <a:rPr lang="en-US" sz="2400" u="sng" dirty="0" err="1">
                <a:effectLst>
                  <a:outerShdw blurRad="38100" dist="38100" dir="2700000" algn="tl">
                    <a:srgbClr val="000000">
                      <a:alpha val="43137"/>
                    </a:srgbClr>
                  </a:outerShdw>
                </a:effectLst>
              </a:rPr>
              <a:t>Huszar</a:t>
            </a:r>
            <a:r>
              <a:rPr lang="en-US" sz="2400" u="sng" dirty="0">
                <a:effectLst>
                  <a:outerShdw blurRad="38100" dist="38100" dir="2700000" algn="tl">
                    <a:srgbClr val="000000">
                      <a:alpha val="43137"/>
                    </a:srgbClr>
                  </a:outerShdw>
                </a:effectLst>
              </a:rPr>
              <a:t> v. Grate Bay Hotel &amp; Casino</a:t>
            </a:r>
            <a:r>
              <a:rPr lang="en-US" sz="2400" dirty="0">
                <a:effectLst>
                  <a:outerShdw blurRad="38100" dist="38100" dir="2700000" algn="tl">
                    <a:srgbClr val="000000">
                      <a:alpha val="43137"/>
                    </a:srgbClr>
                  </a:outerShdw>
                </a:effectLst>
              </a:rPr>
              <a:t>, 375 N.J. Super. 463 (App. Div. 2005</a:t>
            </a:r>
            <a:r>
              <a:rPr lang="en-US" sz="2400" dirty="0" smtClean="0">
                <a:effectLst>
                  <a:outerShdw blurRad="38100" dist="38100" dir="2700000" algn="tl">
                    <a:srgbClr val="000000">
                      <a:alpha val="43137"/>
                    </a:srgbClr>
                  </a:outerShdw>
                </a:effectLst>
              </a:rPr>
              <a:t>)</a:t>
            </a:r>
            <a:br>
              <a:rPr lang="en-US" sz="2400" dirty="0" smtClean="0">
                <a:effectLst>
                  <a:outerShdw blurRad="38100" dist="38100" dir="2700000" algn="tl">
                    <a:srgbClr val="000000">
                      <a:alpha val="43137"/>
                    </a:srgbClr>
                  </a:outerShdw>
                </a:effectLst>
              </a:rPr>
            </a:br>
            <a:endParaRPr lang="en-US" sz="2000" dirty="0">
              <a:effectLst>
                <a:outerShdw blurRad="38100" dist="38100" dir="2700000" algn="tl">
                  <a:srgbClr val="000000">
                    <a:alpha val="43137"/>
                  </a:srgbClr>
                </a:outerShdw>
              </a:effectLst>
            </a:endParaRPr>
          </a:p>
          <a:p>
            <a:pPr marL="0" indent="0">
              <a:buFontTx/>
              <a:buNone/>
              <a:defRPr/>
            </a:pPr>
            <a:r>
              <a:rPr lang="en-US" sz="2400" u="sng" dirty="0" err="1">
                <a:effectLst>
                  <a:outerShdw blurRad="38100" dist="38100" dir="2700000" algn="tl">
                    <a:srgbClr val="000000">
                      <a:alpha val="43137"/>
                    </a:srgbClr>
                  </a:outerShdw>
                </a:effectLst>
              </a:rPr>
              <a:t>Zadigan</a:t>
            </a:r>
            <a:r>
              <a:rPr lang="en-US" sz="2400" u="sng" dirty="0">
                <a:effectLst>
                  <a:outerShdw blurRad="38100" dist="38100" dir="2700000" algn="tl">
                    <a:srgbClr val="000000">
                      <a:alpha val="43137"/>
                    </a:srgbClr>
                  </a:outerShdw>
                </a:effectLst>
              </a:rPr>
              <a:t> v. Cole</a:t>
            </a:r>
            <a:r>
              <a:rPr lang="en-US" sz="2400" dirty="0">
                <a:effectLst>
                  <a:outerShdw blurRad="38100" dist="38100" dir="2700000" algn="tl">
                    <a:srgbClr val="000000">
                      <a:alpha val="43137"/>
                    </a:srgbClr>
                  </a:outerShdw>
                </a:effectLst>
              </a:rPr>
              <a:t>, 369 N.J. Super. 123 (Law. Div. 2004)</a:t>
            </a:r>
            <a:endParaRPr lang="en-US" sz="2000" dirty="0">
              <a:effectLst>
                <a:outerShdw blurRad="38100" dist="38100" dir="2700000" algn="tl">
                  <a:srgbClr val="000000">
                    <a:alpha val="43137"/>
                  </a:srgbClr>
                </a:outerShdw>
              </a:effectLst>
            </a:endParaRPr>
          </a:p>
          <a:p>
            <a:pPr marL="0" indent="0" defTabSz="914363" eaLnBrk="1" fontAlgn="auto" hangingPunct="1">
              <a:spcAft>
                <a:spcPts val="0"/>
              </a:spcAft>
              <a:buFontTx/>
              <a:buNone/>
              <a:defRPr/>
            </a:pPr>
            <a:endParaRPr lang="en-US" sz="1600"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819399" y="228600"/>
            <a:ext cx="3429001" cy="6921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lstStyle/>
          <a:p>
            <a:pPr algn="ctr" defTabSz="914363" eaLnBrk="1" fontAlgn="auto" hangingPunct="1">
              <a:spcAft>
                <a:spcPts val="0"/>
              </a:spcAft>
              <a:defRPr/>
            </a:pPr>
            <a:r>
              <a:rPr sz="6600"/>
              <a:t>Questions?</a:t>
            </a:r>
          </a:p>
        </p:txBody>
      </p:sp>
      <p:pic>
        <p:nvPicPr>
          <p:cNvPr id="19459" name="Picture 6" descr="http://www.lawcomix.com/scribble.gifs.09/09.28.09.deposition.pinocch.gif"/>
          <p:cNvPicPr>
            <a:picLocks noChangeAspect="1" noChangeArrowheads="1"/>
          </p:cNvPicPr>
          <p:nvPr/>
        </p:nvPicPr>
        <p:blipFill>
          <a:blip r:embed="rId3" cstate="print"/>
          <a:srcRect/>
          <a:stretch>
            <a:fillRect/>
          </a:stretch>
        </p:blipFill>
        <p:spPr bwMode="auto">
          <a:xfrm>
            <a:off x="990600" y="1524000"/>
            <a:ext cx="7029450" cy="4038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685800"/>
          </a:xfrm>
        </p:spPr>
        <p:txBody>
          <a:bodyPr>
            <a:normAutofit/>
          </a:bodyPr>
          <a:lstStyle/>
          <a:p>
            <a:pPr algn="ctr">
              <a:defRPr/>
            </a:pPr>
            <a:r>
              <a:rPr sz="4900" smtClean="0">
                <a:effectLst>
                  <a:outerShdw blurRad="38100" dist="38100" dir="2700000" algn="tl">
                    <a:srgbClr val="000000">
                      <a:alpha val="43137"/>
                    </a:srgbClr>
                  </a:outerShdw>
                </a:effectLst>
              </a:rPr>
              <a:t>DENIED!</a:t>
            </a:r>
            <a:endParaRPr>
              <a:effectLst/>
            </a:endParaRPr>
          </a:p>
        </p:txBody>
      </p:sp>
      <p:sp>
        <p:nvSpPr>
          <p:cNvPr id="6147" name="TextBox 4"/>
          <p:cNvSpPr txBox="1">
            <a:spLocks noChangeArrowheads="1"/>
          </p:cNvSpPr>
          <p:nvPr/>
        </p:nvSpPr>
        <p:spPr bwMode="auto">
          <a:xfrm>
            <a:off x="8699500" y="6330950"/>
            <a:ext cx="312738" cy="368300"/>
          </a:xfrm>
          <a:prstGeom prst="rect">
            <a:avLst/>
          </a:prstGeom>
          <a:noFill/>
          <a:ln w="9525">
            <a:noFill/>
            <a:miter lim="800000"/>
            <a:headEnd/>
            <a:tailEnd/>
          </a:ln>
        </p:spPr>
        <p:txBody>
          <a:bodyPr wrap="none">
            <a:spAutoFit/>
          </a:bodyPr>
          <a:lstStyle/>
          <a:p>
            <a:r>
              <a:rPr lang="en-US" altLang="en-US"/>
              <a:t>2</a:t>
            </a:r>
          </a:p>
        </p:txBody>
      </p:sp>
      <p:pic>
        <p:nvPicPr>
          <p:cNvPr id="6148" name="Picture 2"/>
          <p:cNvPicPr>
            <a:picLocks noChangeAspect="1"/>
          </p:cNvPicPr>
          <p:nvPr/>
        </p:nvPicPr>
        <p:blipFill>
          <a:blip r:embed="rId3" cstate="print"/>
          <a:srcRect/>
          <a:stretch>
            <a:fillRect/>
          </a:stretch>
        </p:blipFill>
        <p:spPr bwMode="auto">
          <a:xfrm>
            <a:off x="0" y="914400"/>
            <a:ext cx="9144000" cy="51482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685800"/>
          </a:xfrm>
        </p:spPr>
        <p:txBody>
          <a:bodyPr>
            <a:normAutofit/>
          </a:bodyPr>
          <a:lstStyle/>
          <a:p>
            <a:pPr algn="ctr">
              <a:defRPr/>
            </a:pPr>
            <a:r>
              <a:rPr sz="4900" smtClean="0">
                <a:effectLst>
                  <a:outerShdw blurRad="38100" dist="38100" dir="2700000" algn="tl">
                    <a:srgbClr val="000000">
                      <a:alpha val="43137"/>
                    </a:srgbClr>
                  </a:outerShdw>
                </a:effectLst>
              </a:rPr>
              <a:t>DENIED!</a:t>
            </a:r>
            <a:endParaRPr>
              <a:effectLst/>
            </a:endParaRPr>
          </a:p>
        </p:txBody>
      </p:sp>
      <p:sp>
        <p:nvSpPr>
          <p:cNvPr id="7171" name="TextBox 4"/>
          <p:cNvSpPr txBox="1">
            <a:spLocks noChangeArrowheads="1"/>
          </p:cNvSpPr>
          <p:nvPr/>
        </p:nvSpPr>
        <p:spPr bwMode="auto">
          <a:xfrm>
            <a:off x="8699500" y="6330950"/>
            <a:ext cx="312738" cy="369888"/>
          </a:xfrm>
          <a:prstGeom prst="rect">
            <a:avLst/>
          </a:prstGeom>
          <a:noFill/>
          <a:ln w="9525">
            <a:noFill/>
            <a:miter lim="800000"/>
            <a:headEnd/>
            <a:tailEnd/>
          </a:ln>
        </p:spPr>
        <p:txBody>
          <a:bodyPr wrap="none">
            <a:spAutoFit/>
          </a:bodyPr>
          <a:lstStyle/>
          <a:p>
            <a:r>
              <a:rPr lang="en-US" altLang="en-US"/>
              <a:t>3</a:t>
            </a:r>
          </a:p>
        </p:txBody>
      </p:sp>
      <p:pic>
        <p:nvPicPr>
          <p:cNvPr id="7172" name="Picture 2"/>
          <p:cNvPicPr>
            <a:picLocks noChangeAspect="1"/>
          </p:cNvPicPr>
          <p:nvPr/>
        </p:nvPicPr>
        <p:blipFill>
          <a:blip r:embed="rId3" cstate="print"/>
          <a:srcRect/>
          <a:stretch>
            <a:fillRect/>
          </a:stretch>
        </p:blipFill>
        <p:spPr bwMode="auto">
          <a:xfrm>
            <a:off x="2209800" y="1295400"/>
            <a:ext cx="4629150" cy="4537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304800"/>
            <a:ext cx="8382000" cy="685800"/>
          </a:xfrm>
        </p:spPr>
        <p:txBody>
          <a:bodyPr>
            <a:normAutofit fontScale="90000"/>
          </a:bodyPr>
          <a:lstStyle/>
          <a:p>
            <a:pPr algn="ctr">
              <a:defRPr/>
            </a:pPr>
            <a:r>
              <a:rPr>
                <a:effectLst/>
              </a:rPr>
              <a:t> </a:t>
            </a:r>
            <a:r>
              <a:rPr sz="3600">
                <a:effectLst>
                  <a:outerShdw blurRad="38100" dist="38100" dir="2700000" algn="tl">
                    <a:srgbClr val="000000">
                      <a:alpha val="43137"/>
                    </a:srgbClr>
                  </a:outerShdw>
                </a:effectLst>
              </a:rPr>
              <a:t>GOOD CAUSE  VS. EXCEPTIONAL CIRCUMSTANCES</a:t>
            </a:r>
            <a:r>
              <a:rPr>
                <a:effectLst/>
              </a:rPr>
              <a:t/>
            </a:r>
            <a:br>
              <a:rPr>
                <a:effectLst/>
              </a:rPr>
            </a:br>
            <a:r>
              <a:rPr>
                <a:effectLst/>
              </a:rPr>
              <a:t>	</a:t>
            </a:r>
          </a:p>
        </p:txBody>
      </p:sp>
      <p:sp>
        <p:nvSpPr>
          <p:cNvPr id="8195" name="TextBox 4"/>
          <p:cNvSpPr txBox="1">
            <a:spLocks noChangeArrowheads="1"/>
          </p:cNvSpPr>
          <p:nvPr/>
        </p:nvSpPr>
        <p:spPr bwMode="auto">
          <a:xfrm>
            <a:off x="8699500" y="6330950"/>
            <a:ext cx="312738" cy="369888"/>
          </a:xfrm>
          <a:prstGeom prst="rect">
            <a:avLst/>
          </a:prstGeom>
          <a:noFill/>
          <a:ln w="9525">
            <a:noFill/>
            <a:miter lim="800000"/>
            <a:headEnd/>
            <a:tailEnd/>
          </a:ln>
        </p:spPr>
        <p:txBody>
          <a:bodyPr wrap="none">
            <a:spAutoFit/>
          </a:bodyPr>
          <a:lstStyle/>
          <a:p>
            <a:r>
              <a:rPr lang="en-US" altLang="en-US"/>
              <a:t>4</a:t>
            </a:r>
          </a:p>
        </p:txBody>
      </p:sp>
      <p:sp>
        <p:nvSpPr>
          <p:cNvPr id="7" name="Title 1"/>
          <p:cNvSpPr txBox="1">
            <a:spLocks/>
          </p:cNvSpPr>
          <p:nvPr/>
        </p:nvSpPr>
        <p:spPr>
          <a:xfrm>
            <a:off x="619279" y="1676400"/>
            <a:ext cx="7681913" cy="5429179"/>
          </a:xfrm>
          <a:prstGeom prst="rect">
            <a:avLst/>
          </a:prstGeom>
          <a:noFill/>
        </p:spPr>
        <p:txBody>
          <a:bodyPr lIns="0" tIns="0" rIns="0" bIns="0">
            <a:spAutoFit/>
          </a:bodyPr>
          <a:lst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a:lstStyle>
          <a:p>
            <a:pPr algn="ctr">
              <a:defRPr/>
            </a:pPr>
            <a:r>
              <a:rPr sz="4000">
                <a:effectLst>
                  <a:outerShdw blurRad="38100" dist="38100" dir="2700000" algn="tl">
                    <a:srgbClr val="000000">
                      <a:alpha val="43137"/>
                    </a:srgbClr>
                  </a:outerShdw>
                </a:effectLst>
              </a:rPr>
              <a:t>Rule 4:24-1(c) </a:t>
            </a:r>
            <a:endParaRPr sz="4000" smtClean="0">
              <a:effectLst>
                <a:outerShdw blurRad="38100" dist="38100" dir="2700000" algn="tl">
                  <a:srgbClr val="000000">
                    <a:alpha val="43137"/>
                  </a:srgbClr>
                </a:outerShdw>
              </a:effectLst>
            </a:endParaRPr>
          </a:p>
          <a:p>
            <a:pPr algn="ctr">
              <a:defRPr/>
            </a:pPr>
            <a:r>
              <a:rPr sz="4000" smtClean="0">
                <a:effectLst>
                  <a:outerShdw blurRad="38100" dist="38100" dir="2700000" algn="tl">
                    <a:srgbClr val="000000">
                      <a:alpha val="43137"/>
                    </a:srgbClr>
                  </a:outerShdw>
                </a:effectLst>
              </a:rPr>
              <a:t/>
            </a:r>
            <a:br>
              <a:rPr sz="4000" smtClean="0">
                <a:effectLst>
                  <a:outerShdw blurRad="38100" dist="38100" dir="2700000" algn="tl">
                    <a:srgbClr val="000000">
                      <a:alpha val="43137"/>
                    </a:srgbClr>
                  </a:outerShdw>
                </a:effectLst>
              </a:rPr>
            </a:br>
            <a:r>
              <a:rPr sz="2800">
                <a:effectLst/>
              </a:rPr>
              <a:t>Extension motion to be “made returnable prior to the conclusion of </a:t>
            </a:r>
            <a:r>
              <a:rPr sz="2800" smtClean="0">
                <a:effectLst/>
              </a:rPr>
              <a:t>the applicable discovery </a:t>
            </a:r>
            <a:r>
              <a:rPr sz="2800">
                <a:effectLst/>
              </a:rPr>
              <a:t>period.  The Court may, for </a:t>
            </a:r>
            <a:r>
              <a:rPr sz="2800" b="1">
                <a:effectLst/>
              </a:rPr>
              <a:t>good cause shown</a:t>
            </a:r>
            <a:r>
              <a:rPr sz="2800">
                <a:effectLst/>
              </a:rPr>
              <a:t>, enter an order extending discovery.</a:t>
            </a:r>
          </a:p>
          <a:p>
            <a:pPr algn="ctr">
              <a:defRPr/>
            </a:pPr>
            <a:r>
              <a:rPr sz="2800">
                <a:effectLst/>
              </a:rPr>
              <a:t> </a:t>
            </a:r>
          </a:p>
          <a:p>
            <a:pPr algn="ctr">
              <a:defRPr/>
            </a:pPr>
            <a:r>
              <a:rPr sz="2800" b="1">
                <a:effectLst/>
              </a:rPr>
              <a:t>Absent exceptional circumstances </a:t>
            </a:r>
            <a:r>
              <a:rPr sz="2800">
                <a:effectLst/>
              </a:rPr>
              <a:t>no extension of the discovery period may be </a:t>
            </a:r>
            <a:r>
              <a:rPr sz="2800" smtClean="0">
                <a:effectLst/>
              </a:rPr>
              <a:t>permitted after </a:t>
            </a:r>
            <a:r>
              <a:rPr sz="2800">
                <a:effectLst/>
              </a:rPr>
              <a:t>an </a:t>
            </a:r>
            <a:r>
              <a:rPr sz="2800" b="1">
                <a:effectLst/>
              </a:rPr>
              <a:t>arbitration or trial date is fixed</a:t>
            </a:r>
            <a:r>
              <a:rPr sz="2800">
                <a:effectLst/>
              </a:rPr>
              <a:t>.</a:t>
            </a:r>
            <a:r>
              <a:rPr sz="2800" b="1">
                <a:effectLst/>
              </a:rPr>
              <a:t> </a:t>
            </a:r>
            <a:endParaRPr sz="2800">
              <a:effectLst/>
            </a:endParaRPr>
          </a:p>
          <a:p>
            <a:pPr>
              <a:defRPr/>
            </a:pPr>
            <a:r>
              <a:rPr sz="2400" b="1">
                <a:effectLst/>
              </a:rPr>
              <a:t> </a:t>
            </a:r>
            <a:endParaRPr sz="2400">
              <a:effectLst/>
            </a:endParaRPr>
          </a:p>
          <a:p>
            <a:pPr algn="ctr">
              <a:defRPr/>
            </a:pPr>
            <a:r>
              <a:rPr sz="3200" smtClean="0">
                <a:effectLst>
                  <a:outerShdw blurRad="38100" dist="38100" dir="2700000" algn="tl" rotWithShape="0">
                    <a:srgbClr val="000000">
                      <a:alpha val="43137"/>
                    </a:srgbClr>
                  </a:outerShdw>
                </a:effectLst>
              </a:rPr>
              <a:t/>
            </a:r>
            <a:br>
              <a:rPr sz="3200" smtClean="0">
                <a:effectLst>
                  <a:outerShdw blurRad="38100" dist="38100" dir="2700000" algn="tl" rotWithShape="0">
                    <a:srgbClr val="000000">
                      <a:alpha val="43137"/>
                    </a:srgbClr>
                  </a:outerShdw>
                </a:effectLst>
              </a:rPr>
            </a:br>
            <a:endParaRPr sz="3200">
              <a:effectLst>
                <a:outerShdw blurRad="38100" dist="38100" dir="2700000" algn="tl" rotWithShape="0">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304800"/>
            <a:ext cx="8382000" cy="685800"/>
          </a:xfrm>
        </p:spPr>
        <p:txBody>
          <a:bodyPr>
            <a:normAutofit fontScale="90000"/>
          </a:bodyPr>
          <a:lstStyle/>
          <a:p>
            <a:pPr algn="ctr">
              <a:defRPr/>
            </a:pPr>
            <a:r>
              <a:rPr sz="4900" smtClean="0">
                <a:effectLst>
                  <a:outerShdw blurRad="38100" dist="38100" dir="2700000" algn="tl">
                    <a:srgbClr val="000000">
                      <a:alpha val="43137"/>
                    </a:srgbClr>
                  </a:outerShdw>
                </a:effectLst>
              </a:rPr>
              <a:t>WHAT DOES THIS MEAN?</a:t>
            </a:r>
            <a:r>
              <a:rPr sz="5300">
                <a:effectLst/>
              </a:rPr>
              <a:t/>
            </a:r>
            <a:br>
              <a:rPr sz="5300">
                <a:effectLst/>
              </a:rPr>
            </a:br>
            <a:r>
              <a:rPr>
                <a:effectLst/>
              </a:rPr>
              <a:t>	</a:t>
            </a:r>
          </a:p>
        </p:txBody>
      </p:sp>
      <p:sp>
        <p:nvSpPr>
          <p:cNvPr id="5" name="Text Placeholder 2"/>
          <p:cNvSpPr>
            <a:spLocks noGrp="1"/>
          </p:cNvSpPr>
          <p:nvPr>
            <p:ph type="body" sz="quarter" idx="10"/>
          </p:nvPr>
        </p:nvSpPr>
        <p:spPr>
          <a:xfrm>
            <a:off x="455613" y="1524000"/>
            <a:ext cx="8382000" cy="3581400"/>
          </a:xfrm>
        </p:spPr>
        <p:txBody>
          <a:bodyPr rtlCol="0" anchor="ctr">
            <a:normAutofit/>
          </a:bodyPr>
          <a:lstStyle/>
          <a:p>
            <a:pPr>
              <a:defRPr/>
            </a:pPr>
            <a:r>
              <a:rPr lang="en-US" dirty="0">
                <a:effectLst>
                  <a:outerShdw blurRad="38100" dist="38100" dir="2700000" algn="tl">
                    <a:srgbClr val="000000">
                      <a:alpha val="43137"/>
                    </a:srgbClr>
                  </a:outerShdw>
                </a:effectLst>
              </a:rPr>
              <a:t>Scheduling arbitration or trial during discovery destroys the Good Cause </a:t>
            </a:r>
            <a:r>
              <a:rPr lang="en-US" dirty="0" smtClean="0">
                <a:effectLst>
                  <a:outerShdw blurRad="38100" dist="38100" dir="2700000" algn="tl">
                    <a:srgbClr val="000000">
                      <a:alpha val="43137"/>
                    </a:srgbClr>
                  </a:outerShdw>
                </a:effectLst>
              </a:rPr>
              <a:t>Standard</a:t>
            </a:r>
            <a:r>
              <a:rPr lang="en-US" dirty="0">
                <a:effectLst>
                  <a:outerShdw blurRad="38100" dist="38100" dir="2700000" algn="tl">
                    <a:srgbClr val="000000">
                      <a:alpha val="43137"/>
                    </a:srgbClr>
                  </a:outerShdw>
                </a:effectLst>
              </a:rPr>
              <a:t> </a:t>
            </a:r>
          </a:p>
          <a:p>
            <a:pPr>
              <a:defRPr/>
            </a:pPr>
            <a:r>
              <a:rPr lang="en-US" dirty="0">
                <a:effectLst>
                  <a:outerShdw blurRad="38100" dist="38100" dir="2700000" algn="tl">
                    <a:srgbClr val="000000">
                      <a:alpha val="43137"/>
                    </a:srgbClr>
                  </a:outerShdw>
                </a:effectLst>
              </a:rPr>
              <a:t>Best to prepare to argue exceptional circumstances</a:t>
            </a:r>
          </a:p>
          <a:p>
            <a:pPr marL="0" indent="0" defTabSz="914363" eaLnBrk="1" fontAlgn="auto" hangingPunct="1">
              <a:spcAft>
                <a:spcPts val="0"/>
              </a:spcAft>
              <a:buFontTx/>
              <a:buNone/>
              <a:defRPr/>
            </a:pPr>
            <a:endParaRPr lang="en-US" dirty="0" smtClean="0">
              <a:effectLst>
                <a:outerShdw blurRad="38100" dist="38100" dir="2700000" algn="tl">
                  <a:srgbClr val="000000">
                    <a:alpha val="43137"/>
                  </a:srgbClr>
                </a:outerShdw>
              </a:effectLst>
            </a:endParaRPr>
          </a:p>
        </p:txBody>
      </p:sp>
      <p:sp>
        <p:nvSpPr>
          <p:cNvPr id="9220" name="TextBox 5"/>
          <p:cNvSpPr txBox="1">
            <a:spLocks noChangeArrowheads="1"/>
          </p:cNvSpPr>
          <p:nvPr/>
        </p:nvSpPr>
        <p:spPr bwMode="auto">
          <a:xfrm>
            <a:off x="8699500" y="6330950"/>
            <a:ext cx="312738" cy="369888"/>
          </a:xfrm>
          <a:prstGeom prst="rect">
            <a:avLst/>
          </a:prstGeom>
          <a:noFill/>
          <a:ln w="9525">
            <a:noFill/>
            <a:miter lim="800000"/>
            <a:headEnd/>
            <a:tailEnd/>
          </a:ln>
        </p:spPr>
        <p:txBody>
          <a:bodyPr wrap="none">
            <a:spAutoFit/>
          </a:bodyPr>
          <a:lstStyle/>
          <a:p>
            <a:r>
              <a:rPr lang="en-US" altLang="en-US"/>
              <a:t>5</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81" y="304800"/>
            <a:ext cx="8382000" cy="685800"/>
          </a:xfrm>
        </p:spPr>
        <p:txBody>
          <a:bodyPr>
            <a:normAutofit fontScale="90000"/>
          </a:bodyPr>
          <a:lstStyle/>
          <a:p>
            <a:pPr algn="ctr">
              <a:defRPr/>
            </a:pPr>
            <a:r>
              <a:rPr sz="4900" smtClean="0">
                <a:effectLst>
                  <a:outerShdw blurRad="38100" dist="38100" dir="2700000" algn="tl">
                    <a:srgbClr val="000000">
                      <a:alpha val="43137"/>
                    </a:srgbClr>
                  </a:outerShdw>
                </a:effectLst>
              </a:rPr>
              <a:t>RELEVANT CASES</a:t>
            </a:r>
            <a:r>
              <a:rPr sz="3600">
                <a:effectLst/>
              </a:rPr>
              <a:t/>
            </a:r>
            <a:br>
              <a:rPr sz="3600">
                <a:effectLst/>
              </a:rPr>
            </a:br>
            <a:r>
              <a:rPr>
                <a:effectLst/>
              </a:rPr>
              <a:t/>
            </a:r>
            <a:br>
              <a:rPr>
                <a:effectLst/>
              </a:rPr>
            </a:br>
            <a:r>
              <a:rPr>
                <a:effectLst/>
              </a:rPr>
              <a:t>	</a:t>
            </a:r>
          </a:p>
        </p:txBody>
      </p:sp>
      <p:sp>
        <p:nvSpPr>
          <p:cNvPr id="5" name="Text Placeholder 2"/>
          <p:cNvSpPr>
            <a:spLocks noGrp="1"/>
          </p:cNvSpPr>
          <p:nvPr>
            <p:ph type="body" sz="quarter" idx="10"/>
          </p:nvPr>
        </p:nvSpPr>
        <p:spPr>
          <a:xfrm>
            <a:off x="152400" y="1600200"/>
            <a:ext cx="8859838" cy="4267200"/>
          </a:xfrm>
        </p:spPr>
        <p:txBody>
          <a:bodyPr rtlCol="0" anchor="ctr">
            <a:normAutofit/>
          </a:bodyPr>
          <a:lstStyle/>
          <a:p>
            <a:pPr lvl="1">
              <a:lnSpc>
                <a:spcPct val="120000"/>
              </a:lnSpc>
              <a:defRPr/>
            </a:pPr>
            <a:r>
              <a:rPr lang="en-US" sz="3900" u="sng" dirty="0" err="1" smtClean="0">
                <a:effectLst>
                  <a:outerShdw blurRad="38100" dist="38100" dir="2700000" algn="tl">
                    <a:srgbClr val="000000">
                      <a:alpha val="43137"/>
                    </a:srgbClr>
                  </a:outerShdw>
                </a:effectLst>
              </a:rPr>
              <a:t>Tucci</a:t>
            </a:r>
            <a:r>
              <a:rPr lang="en-US" sz="3900" u="sng" dirty="0" smtClean="0">
                <a:effectLst>
                  <a:outerShdw blurRad="38100" dist="38100" dir="2700000" algn="tl">
                    <a:srgbClr val="000000">
                      <a:alpha val="43137"/>
                    </a:srgbClr>
                  </a:outerShdw>
                </a:effectLst>
              </a:rPr>
              <a:t> v. Tropicana Casino &amp; Resort, Inc.,</a:t>
            </a:r>
            <a:r>
              <a:rPr lang="en-US" sz="6000" u="sng" dirty="0" smtClean="0">
                <a:effectLst>
                  <a:outerShdw blurRad="38100" dist="38100" dir="2700000" algn="tl">
                    <a:srgbClr val="000000">
                      <a:alpha val="43137"/>
                    </a:srgbClr>
                  </a:outerShdw>
                </a:effectLst>
              </a:rPr>
              <a:t/>
            </a:r>
            <a:br>
              <a:rPr lang="en-US" sz="6000" u="sng"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364 N.J. Super. 48 (App. Div. 2003)</a:t>
            </a:r>
          </a:p>
          <a:p>
            <a:pPr lvl="1">
              <a:lnSpc>
                <a:spcPct val="120000"/>
              </a:lnSpc>
              <a:defRPr/>
            </a:pPr>
            <a:r>
              <a:rPr lang="en-US" sz="4000" u="sng" dirty="0" smtClean="0">
                <a:effectLst>
                  <a:outerShdw blurRad="38100" dist="38100" dir="2700000" algn="tl">
                    <a:srgbClr val="000000">
                      <a:alpha val="43137"/>
                    </a:srgbClr>
                  </a:outerShdw>
                </a:effectLst>
              </a:rPr>
              <a:t>Ponden v. Ponden</a:t>
            </a:r>
            <a:r>
              <a:rPr lang="en-US" sz="6000" dirty="0" smtClean="0">
                <a:effectLst>
                  <a:outerShdw blurRad="38100" dist="38100" dir="2700000" algn="tl">
                    <a:srgbClr val="000000">
                      <a:alpha val="43137"/>
                    </a:srgbClr>
                  </a:outerShdw>
                </a:effectLst>
              </a:rPr>
              <a:t/>
            </a:r>
            <a:br>
              <a:rPr lang="en-US" sz="6000"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374 N.J. Super. 1 (App. </a:t>
            </a:r>
            <a:r>
              <a:rPr lang="en-US" dirty="0" err="1" smtClean="0">
                <a:effectLst>
                  <a:outerShdw blurRad="38100" dist="38100" dir="2700000" algn="tl">
                    <a:srgbClr val="000000">
                      <a:alpha val="43137"/>
                    </a:srgbClr>
                  </a:outerShdw>
                </a:effectLst>
              </a:rPr>
              <a:t>Div</a:t>
            </a:r>
            <a:r>
              <a:rPr lang="en-US" dirty="0" smtClean="0">
                <a:effectLst>
                  <a:outerShdw blurRad="38100" dist="38100" dir="2700000" algn="tl">
                    <a:srgbClr val="000000">
                      <a:alpha val="43137"/>
                    </a:srgbClr>
                  </a:outerShdw>
                </a:effectLst>
              </a:rPr>
              <a:t> 2004), </a:t>
            </a:r>
            <a:r>
              <a:rPr lang="en-US" i="1" dirty="0" smtClean="0">
                <a:effectLst>
                  <a:outerShdw blurRad="38100" dist="38100" dir="2700000" algn="tl">
                    <a:srgbClr val="000000">
                      <a:alpha val="43137"/>
                    </a:srgbClr>
                  </a:outerShdw>
                </a:effectLst>
              </a:rPr>
              <a:t>certif. den. </a:t>
            </a:r>
            <a:r>
              <a:rPr lang="en-US" dirty="0" smtClean="0">
                <a:effectLst>
                  <a:outerShdw blurRad="38100" dist="38100" dir="2700000" algn="tl">
                    <a:srgbClr val="000000">
                      <a:alpha val="43137"/>
                    </a:srgbClr>
                  </a:outerShdw>
                </a:effectLst>
              </a:rPr>
              <a:t>183 N.J. 212 (2005)</a:t>
            </a:r>
            <a:endParaRPr lang="en-US" dirty="0">
              <a:effectLst>
                <a:outerShdw blurRad="38100" dist="38100" dir="2700000" algn="tl">
                  <a:srgbClr val="000000">
                    <a:alpha val="43137"/>
                  </a:srgbClr>
                </a:outerShdw>
              </a:effectLst>
            </a:endParaRPr>
          </a:p>
          <a:p>
            <a:pPr marL="0" indent="0" defTabSz="914363" eaLnBrk="1" fontAlgn="auto" hangingPunct="1">
              <a:spcAft>
                <a:spcPts val="0"/>
              </a:spcAft>
              <a:buFontTx/>
              <a:buNone/>
              <a:defRPr/>
            </a:pPr>
            <a:endParaRPr lang="en-US" sz="2000" dirty="0" smtClean="0">
              <a:effectLst>
                <a:outerShdw blurRad="38100" dist="38100" dir="2700000" algn="tl">
                  <a:srgbClr val="000000">
                    <a:alpha val="43137"/>
                  </a:srgbClr>
                </a:outerShdw>
              </a:effectLst>
            </a:endParaRPr>
          </a:p>
        </p:txBody>
      </p:sp>
      <p:sp>
        <p:nvSpPr>
          <p:cNvPr id="10244" name="TextBox 5"/>
          <p:cNvSpPr txBox="1">
            <a:spLocks noChangeArrowheads="1"/>
          </p:cNvSpPr>
          <p:nvPr/>
        </p:nvSpPr>
        <p:spPr bwMode="auto">
          <a:xfrm>
            <a:off x="8699500" y="6330950"/>
            <a:ext cx="312738" cy="369888"/>
          </a:xfrm>
          <a:prstGeom prst="rect">
            <a:avLst/>
          </a:prstGeom>
          <a:noFill/>
          <a:ln w="9525">
            <a:noFill/>
            <a:miter lim="800000"/>
            <a:headEnd/>
            <a:tailEnd/>
          </a:ln>
        </p:spPr>
        <p:txBody>
          <a:bodyPr wrap="none">
            <a:spAutoFit/>
          </a:bodyPr>
          <a:lstStyle/>
          <a:p>
            <a:r>
              <a:rPr lang="en-US" altLang="en-US"/>
              <a:t>6</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350" y="304800"/>
            <a:ext cx="7911519" cy="685800"/>
          </a:xfrm>
        </p:spPr>
        <p:txBody>
          <a:bodyPr>
            <a:normAutofit fontScale="90000"/>
          </a:bodyPr>
          <a:lstStyle/>
          <a:p>
            <a:pPr algn="ctr">
              <a:defRPr/>
            </a:pPr>
            <a:r>
              <a:rPr sz="4900" smtClean="0">
                <a:effectLst>
                  <a:outerShdw blurRad="38100" dist="38100" dir="2700000" algn="tl">
                    <a:srgbClr val="000000">
                      <a:alpha val="43137"/>
                    </a:srgbClr>
                  </a:outerShdw>
                </a:effectLst>
              </a:rPr>
              <a:t>EXCEPTIONAL CIRCUMSTANCES</a:t>
            </a:r>
            <a:r>
              <a:rPr>
                <a:effectLst/>
              </a:rPr>
              <a:t>	</a:t>
            </a:r>
          </a:p>
        </p:txBody>
      </p:sp>
      <p:sp>
        <p:nvSpPr>
          <p:cNvPr id="5" name="Text Placeholder 2"/>
          <p:cNvSpPr>
            <a:spLocks noGrp="1"/>
          </p:cNvSpPr>
          <p:nvPr>
            <p:ph type="body" sz="quarter" idx="10"/>
          </p:nvPr>
        </p:nvSpPr>
        <p:spPr>
          <a:xfrm>
            <a:off x="152400" y="1600200"/>
            <a:ext cx="8859838" cy="4267200"/>
          </a:xfrm>
        </p:spPr>
        <p:txBody>
          <a:bodyPr rtlCol="0" anchor="ctr">
            <a:normAutofit/>
          </a:bodyPr>
          <a:lstStyle/>
          <a:p>
            <a:pPr>
              <a:defRPr/>
            </a:pPr>
            <a:r>
              <a:rPr lang="en-US" u="sng" dirty="0">
                <a:effectLst>
                  <a:outerShdw blurRad="38100" dist="38100" dir="2700000" algn="tl">
                    <a:srgbClr val="000000">
                      <a:alpha val="43137"/>
                    </a:srgbClr>
                  </a:outerShdw>
                </a:effectLst>
              </a:rPr>
              <a:t>Rivers v. LSC Partnership</a:t>
            </a:r>
            <a:endParaRPr lang="en-US" sz="2800" dirty="0">
              <a:effectLst>
                <a:outerShdw blurRad="38100" dist="38100" dir="2700000" algn="tl">
                  <a:srgbClr val="000000">
                    <a:alpha val="43137"/>
                  </a:srgbClr>
                </a:outerShdw>
              </a:effectLst>
            </a:endParaRPr>
          </a:p>
          <a:p>
            <a:pPr marL="0" indent="0">
              <a:buFontTx/>
              <a:buNone/>
              <a:defRPr/>
            </a:pPr>
            <a:r>
              <a:rPr lang="en-US"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378 </a:t>
            </a:r>
            <a:r>
              <a:rPr lang="en-US" sz="2400" dirty="0">
                <a:effectLst>
                  <a:outerShdw blurRad="38100" dist="38100" dir="2700000" algn="tl">
                    <a:srgbClr val="000000">
                      <a:alpha val="43137"/>
                    </a:srgbClr>
                  </a:outerShdw>
                </a:effectLst>
              </a:rPr>
              <a:t>N.J. Super 68 (App. Div.) </a:t>
            </a:r>
            <a:r>
              <a:rPr lang="en-US" sz="2400" i="1" dirty="0">
                <a:effectLst>
                  <a:outerShdw blurRad="38100" dist="38100" dir="2700000" algn="tl">
                    <a:srgbClr val="000000">
                      <a:alpha val="43137"/>
                    </a:srgbClr>
                  </a:outerShdw>
                </a:effectLst>
              </a:rPr>
              <a:t>certif. den.,</a:t>
            </a:r>
            <a:r>
              <a:rPr lang="en-US" sz="2400" dirty="0">
                <a:effectLst>
                  <a:outerShdw blurRad="38100" dist="38100" dir="2700000" algn="tl">
                    <a:srgbClr val="000000">
                      <a:alpha val="43137"/>
                    </a:srgbClr>
                  </a:outerShdw>
                </a:effectLst>
              </a:rPr>
              <a:t> 185 N.J. 296 (2005)</a:t>
            </a:r>
            <a:endParaRPr lang="en-US" sz="2000" dirty="0">
              <a:effectLst>
                <a:outerShdw blurRad="38100" dist="38100" dir="2700000" algn="tl">
                  <a:srgbClr val="000000">
                    <a:alpha val="43137"/>
                  </a:srgbClr>
                </a:outerShdw>
              </a:effectLst>
            </a:endParaRPr>
          </a:p>
          <a:p>
            <a:pPr>
              <a:defRPr/>
            </a:pPr>
            <a:r>
              <a:rPr lang="en-US" u="sng" dirty="0" err="1" smtClean="0">
                <a:effectLst>
                  <a:outerShdw blurRad="38100" dist="38100" dir="2700000" algn="tl">
                    <a:srgbClr val="000000">
                      <a:alpha val="43137"/>
                    </a:srgbClr>
                  </a:outerShdw>
                </a:effectLst>
              </a:rPr>
              <a:t>Vitti</a:t>
            </a:r>
            <a:r>
              <a:rPr lang="en-US" u="sng" dirty="0" smtClean="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v. Brown,</a:t>
            </a:r>
            <a:endParaRPr lang="en-US" sz="2800" dirty="0">
              <a:effectLst>
                <a:outerShdw blurRad="38100" dist="38100" dir="2700000" algn="tl">
                  <a:srgbClr val="000000">
                    <a:alpha val="43137"/>
                  </a:srgbClr>
                </a:outerShdw>
              </a:effectLst>
            </a:endParaRPr>
          </a:p>
          <a:p>
            <a:pPr marL="0" indent="0">
              <a:buFontTx/>
              <a:buNone/>
              <a:defRPr/>
            </a:pPr>
            <a:r>
              <a:rPr lang="en-US"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359 N.J. Super. 40 (Law. Div. 2003)</a:t>
            </a:r>
            <a:endParaRPr lang="en-US" sz="2000" dirty="0">
              <a:effectLst>
                <a:outerShdw blurRad="38100" dist="38100" dir="2700000" algn="tl">
                  <a:srgbClr val="000000">
                    <a:alpha val="43137"/>
                  </a:srgbClr>
                </a:outerShdw>
              </a:effectLst>
            </a:endParaRPr>
          </a:p>
          <a:p>
            <a:pPr>
              <a:defRPr/>
            </a:pPr>
            <a:r>
              <a:rPr lang="en-US" u="sng" dirty="0" smtClean="0">
                <a:effectLst>
                  <a:outerShdw blurRad="38100" dist="38100" dir="2700000" algn="tl">
                    <a:srgbClr val="000000">
                      <a:alpha val="43137"/>
                    </a:srgbClr>
                  </a:outerShdw>
                </a:effectLst>
              </a:rPr>
              <a:t>Reed- </a:t>
            </a:r>
            <a:r>
              <a:rPr lang="en-US" u="sng" dirty="0" err="1">
                <a:effectLst>
                  <a:outerShdw blurRad="38100" dist="38100" dir="2700000" algn="tl">
                    <a:srgbClr val="000000">
                      <a:alpha val="43137"/>
                    </a:srgbClr>
                  </a:outerShdw>
                </a:effectLst>
              </a:rPr>
              <a:t>Montijo</a:t>
            </a:r>
            <a:r>
              <a:rPr lang="en-US" u="sng" dirty="0">
                <a:effectLst>
                  <a:outerShdw blurRad="38100" dist="38100" dir="2700000" algn="tl">
                    <a:srgbClr val="000000">
                      <a:alpha val="43137"/>
                    </a:srgbClr>
                  </a:outerShdw>
                </a:effectLst>
              </a:rPr>
              <a:t> v. Rodriguez</a:t>
            </a:r>
            <a:endParaRPr lang="en-US" sz="2800" dirty="0">
              <a:effectLst>
                <a:outerShdw blurRad="38100" dist="38100" dir="2700000" algn="tl">
                  <a:srgbClr val="000000">
                    <a:alpha val="43137"/>
                  </a:srgbClr>
                </a:outerShdw>
              </a:effectLst>
            </a:endParaRPr>
          </a:p>
          <a:p>
            <a:pPr marL="0" indent="0">
              <a:buFontTx/>
              <a:buNone/>
              <a:defRPr/>
            </a:pPr>
            <a:r>
              <a:rPr lang="en-US"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2012 WL </a:t>
            </a:r>
            <a:r>
              <a:rPr lang="en-US" sz="2400" dirty="0" smtClean="0">
                <a:effectLst>
                  <a:outerShdw blurRad="38100" dist="38100" dir="2700000" algn="tl">
                    <a:srgbClr val="000000">
                      <a:alpha val="43137"/>
                    </a:srgbClr>
                  </a:outerShdw>
                </a:effectLst>
              </a:rPr>
              <a:t>4448760 (App. Div. Sept</a:t>
            </a:r>
            <a:r>
              <a:rPr lang="en-US" sz="2400" dirty="0">
                <a:effectLst>
                  <a:outerShdw blurRad="38100" dist="38100" dir="2700000" algn="tl">
                    <a:srgbClr val="000000">
                      <a:alpha val="43137"/>
                    </a:srgbClr>
                  </a:outerShdw>
                </a:effectLst>
              </a:rPr>
              <a:t>. 27, 2012)</a:t>
            </a:r>
            <a:endParaRPr lang="en-US" sz="2000" dirty="0">
              <a:effectLst>
                <a:outerShdw blurRad="38100" dist="38100" dir="2700000" algn="tl">
                  <a:srgbClr val="000000">
                    <a:alpha val="43137"/>
                  </a:srgbClr>
                </a:outerShdw>
              </a:effectLst>
            </a:endParaRPr>
          </a:p>
          <a:p>
            <a:pPr marL="0" indent="0" defTabSz="914363" eaLnBrk="1" fontAlgn="auto" hangingPunct="1">
              <a:spcAft>
                <a:spcPts val="0"/>
              </a:spcAft>
              <a:buFontTx/>
              <a:buNone/>
              <a:defRPr/>
            </a:pPr>
            <a:endParaRPr lang="en-US" sz="2000" dirty="0" smtClean="0">
              <a:effectLst>
                <a:outerShdw blurRad="38100" dist="38100" dir="2700000" algn="tl">
                  <a:srgbClr val="000000">
                    <a:alpha val="43137"/>
                  </a:srgbClr>
                </a:outerShdw>
              </a:effectLst>
            </a:endParaRPr>
          </a:p>
        </p:txBody>
      </p:sp>
      <p:sp>
        <p:nvSpPr>
          <p:cNvPr id="11268" name="TextBox 5"/>
          <p:cNvSpPr txBox="1">
            <a:spLocks noChangeArrowheads="1"/>
          </p:cNvSpPr>
          <p:nvPr/>
        </p:nvSpPr>
        <p:spPr bwMode="auto">
          <a:xfrm>
            <a:off x="8699500" y="6330950"/>
            <a:ext cx="312738" cy="369888"/>
          </a:xfrm>
          <a:prstGeom prst="rect">
            <a:avLst/>
          </a:prstGeom>
          <a:noFill/>
          <a:ln w="9525">
            <a:noFill/>
            <a:miter lim="800000"/>
            <a:headEnd/>
            <a:tailEnd/>
          </a:ln>
        </p:spPr>
        <p:txBody>
          <a:bodyPr wrap="none">
            <a:spAutoFit/>
          </a:bodyPr>
          <a:lstStyle/>
          <a:p>
            <a:r>
              <a:rPr lang="en-US" altLang="en-US"/>
              <a:t>7</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 y="304800"/>
            <a:ext cx="8382000" cy="685800"/>
          </a:xfrm>
        </p:spPr>
        <p:txBody>
          <a:bodyPr>
            <a:normAutofit/>
          </a:bodyPr>
          <a:lstStyle/>
          <a:p>
            <a:pPr algn="ctr">
              <a:defRPr/>
            </a:pPr>
            <a:r>
              <a:rPr smtClean="0">
                <a:effectLst>
                  <a:outerShdw blurRad="38100" dist="38100" dir="2700000" algn="tl">
                    <a:srgbClr val="000000">
                      <a:alpha val="43137"/>
                    </a:srgbClr>
                  </a:outerShdw>
                </a:effectLst>
              </a:rPr>
              <a:t>THE FOUR PART VITTI TEST</a:t>
            </a:r>
            <a:endParaRPr sz="6000">
              <a:effectLst/>
            </a:endParaRPr>
          </a:p>
        </p:txBody>
      </p:sp>
      <p:sp>
        <p:nvSpPr>
          <p:cNvPr id="5" name="Text Placeholder 2"/>
          <p:cNvSpPr>
            <a:spLocks noGrp="1"/>
          </p:cNvSpPr>
          <p:nvPr>
            <p:ph type="body" sz="quarter" idx="10"/>
          </p:nvPr>
        </p:nvSpPr>
        <p:spPr>
          <a:xfrm>
            <a:off x="317500" y="1600200"/>
            <a:ext cx="8382000" cy="3733800"/>
          </a:xfrm>
        </p:spPr>
        <p:txBody>
          <a:bodyPr rtlCol="0" anchor="ctr">
            <a:normAutofit/>
          </a:bodyPr>
          <a:lstStyle/>
          <a:p>
            <a:pPr>
              <a:defRPr/>
            </a:pPr>
            <a:r>
              <a:rPr lang="en-US" dirty="0">
                <a:effectLst>
                  <a:outerShdw blurRad="38100" dist="38100" dir="2700000" algn="tl">
                    <a:srgbClr val="000000">
                      <a:alpha val="43137"/>
                    </a:srgbClr>
                  </a:outerShdw>
                </a:effectLst>
              </a:rPr>
              <a:t>Why discovery was not completed and counsel’s diligence</a:t>
            </a:r>
          </a:p>
          <a:p>
            <a:pPr>
              <a:defRPr/>
            </a:pPr>
            <a:r>
              <a:rPr lang="en-US" dirty="0">
                <a:effectLst>
                  <a:outerShdw blurRad="38100" dist="38100" dir="2700000" algn="tl">
                    <a:srgbClr val="000000">
                      <a:alpha val="43137"/>
                    </a:srgbClr>
                  </a:outerShdw>
                </a:effectLst>
              </a:rPr>
              <a:t>The additional discovery sought is </a:t>
            </a:r>
            <a:r>
              <a:rPr lang="en-US" dirty="0" smtClean="0">
                <a:effectLst>
                  <a:outerShdw blurRad="38100" dist="38100" dir="2700000" algn="tl">
                    <a:srgbClr val="000000">
                      <a:alpha val="43137"/>
                    </a:srgbClr>
                  </a:outerShdw>
                </a:effectLst>
              </a:rPr>
              <a:t>essential</a:t>
            </a:r>
          </a:p>
          <a:p>
            <a:pPr>
              <a:defRPr/>
            </a:pPr>
            <a:r>
              <a:rPr lang="en-US" dirty="0">
                <a:effectLst>
                  <a:outerShdw blurRad="38100" dist="38100" dir="2700000" algn="tl">
                    <a:srgbClr val="000000">
                      <a:alpha val="43137"/>
                    </a:srgbClr>
                  </a:outerShdw>
                </a:effectLst>
              </a:rPr>
              <a:t>Reason for counsel’s failure to request an extension prior to the end of </a:t>
            </a:r>
            <a:r>
              <a:rPr lang="en-US" dirty="0" smtClean="0">
                <a:effectLst>
                  <a:outerShdw blurRad="38100" dist="38100" dir="2700000" algn="tl">
                    <a:srgbClr val="000000">
                      <a:alpha val="43137"/>
                    </a:srgbClr>
                  </a:outerShdw>
                </a:effectLst>
              </a:rPr>
              <a:t>discovery</a:t>
            </a:r>
            <a:r>
              <a:rPr lang="en-US" dirty="0"/>
              <a:t> </a:t>
            </a:r>
          </a:p>
          <a:p>
            <a:pPr>
              <a:defRPr/>
            </a:pPr>
            <a:r>
              <a:rPr lang="en-US" dirty="0">
                <a:effectLst>
                  <a:outerShdw blurRad="38100" dist="38100" dir="2700000" algn="tl">
                    <a:srgbClr val="000000">
                      <a:alpha val="43137"/>
                    </a:srgbClr>
                  </a:outerShdw>
                </a:effectLst>
              </a:rPr>
              <a:t>Circumstances were beyond the control of plaintiff or counsel</a:t>
            </a:r>
          </a:p>
        </p:txBody>
      </p:sp>
      <p:sp>
        <p:nvSpPr>
          <p:cNvPr id="12292" name="TextBox 3"/>
          <p:cNvSpPr txBox="1">
            <a:spLocks noChangeArrowheads="1"/>
          </p:cNvSpPr>
          <p:nvPr/>
        </p:nvSpPr>
        <p:spPr bwMode="auto">
          <a:xfrm>
            <a:off x="8699500" y="6330950"/>
            <a:ext cx="312738" cy="368300"/>
          </a:xfrm>
          <a:prstGeom prst="rect">
            <a:avLst/>
          </a:prstGeom>
          <a:noFill/>
          <a:ln w="9525">
            <a:noFill/>
            <a:miter lim="800000"/>
            <a:headEnd/>
            <a:tailEnd/>
          </a:ln>
        </p:spPr>
        <p:txBody>
          <a:bodyPr wrap="none">
            <a:spAutoFit/>
          </a:bodyPr>
          <a:lstStyle/>
          <a:p>
            <a:r>
              <a:rPr lang="en-US" altLang="en-US"/>
              <a:t>8</a:t>
            </a:r>
          </a:p>
        </p:txBody>
      </p:sp>
      <p:pic>
        <p:nvPicPr>
          <p:cNvPr id="12293" name="Picture 2"/>
          <p:cNvPicPr>
            <a:picLocks noChangeAspect="1"/>
          </p:cNvPicPr>
          <p:nvPr/>
        </p:nvPicPr>
        <p:blipFill>
          <a:blip r:embed="rId3" cstate="print"/>
          <a:srcRect/>
          <a:stretch>
            <a:fillRect/>
          </a:stretch>
        </p:blipFill>
        <p:spPr bwMode="auto">
          <a:xfrm>
            <a:off x="7543800" y="4841875"/>
            <a:ext cx="1468438" cy="11017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304800"/>
            <a:ext cx="8382000" cy="685800"/>
          </a:xfrm>
        </p:spPr>
        <p:txBody>
          <a:bodyPr>
            <a:normAutofit/>
          </a:bodyPr>
          <a:lstStyle/>
          <a:p>
            <a:pPr algn="ctr">
              <a:defRPr/>
            </a:pPr>
            <a:r>
              <a:rPr smtClean="0">
                <a:effectLst>
                  <a:outerShdw blurRad="38100" dist="38100" dir="2700000" algn="tl">
                    <a:srgbClr val="000000">
                      <a:alpha val="43137"/>
                    </a:srgbClr>
                  </a:outerShdw>
                </a:effectLst>
              </a:rPr>
              <a:t>PRACTICE POINTERS</a:t>
            </a:r>
            <a:endParaRPr sz="6000">
              <a:effectLst/>
            </a:endParaRPr>
          </a:p>
        </p:txBody>
      </p:sp>
      <p:sp>
        <p:nvSpPr>
          <p:cNvPr id="5" name="Text Placeholder 2"/>
          <p:cNvSpPr>
            <a:spLocks noGrp="1"/>
          </p:cNvSpPr>
          <p:nvPr>
            <p:ph type="body" sz="quarter" idx="10"/>
          </p:nvPr>
        </p:nvSpPr>
        <p:spPr>
          <a:xfrm>
            <a:off x="317500" y="1600200"/>
            <a:ext cx="8382000" cy="3733800"/>
          </a:xfrm>
        </p:spPr>
        <p:txBody>
          <a:bodyPr rtlCol="0" anchor="ctr">
            <a:normAutofit/>
          </a:bodyPr>
          <a:lstStyle/>
          <a:p>
            <a:pPr>
              <a:defRPr/>
            </a:pPr>
            <a:r>
              <a:rPr lang="en-US" dirty="0">
                <a:effectLst>
                  <a:outerShdw blurRad="38100" dist="38100" dir="2700000" algn="tl">
                    <a:srgbClr val="000000">
                      <a:alpha val="43137"/>
                    </a:srgbClr>
                  </a:outerShdw>
                </a:effectLst>
              </a:rPr>
              <a:t>Can the extension be accomplished without affecting </a:t>
            </a:r>
            <a:r>
              <a:rPr lang="en-US" dirty="0" smtClean="0">
                <a:effectLst>
                  <a:outerShdw blurRad="38100" dist="38100" dir="2700000" algn="tl">
                    <a:srgbClr val="000000">
                      <a:alpha val="43137"/>
                    </a:srgbClr>
                  </a:outerShdw>
                </a:effectLst>
              </a:rPr>
              <a:t>arbitration/trial</a:t>
            </a:r>
            <a:endParaRPr lang="en-US" dirty="0">
              <a:effectLst>
                <a:outerShdw blurRad="38100" dist="38100" dir="2700000" algn="tl">
                  <a:srgbClr val="000000">
                    <a:alpha val="43137"/>
                  </a:srgbClr>
                </a:outerShdw>
              </a:effectLst>
            </a:endParaRPr>
          </a:p>
          <a:p>
            <a:pPr>
              <a:defRPr/>
            </a:pPr>
            <a:r>
              <a:rPr lang="en-US" dirty="0">
                <a:effectLst>
                  <a:outerShdw blurRad="38100" dist="38100" dir="2700000" algn="tl">
                    <a:srgbClr val="000000">
                      <a:alpha val="43137"/>
                    </a:srgbClr>
                  </a:outerShdw>
                </a:effectLst>
              </a:rPr>
              <a:t>Please file your motions on time- DED diary or software</a:t>
            </a:r>
          </a:p>
          <a:p>
            <a:pPr>
              <a:defRPr/>
            </a:pPr>
            <a:r>
              <a:rPr lang="en-US" dirty="0">
                <a:effectLst>
                  <a:outerShdw blurRad="38100" dist="38100" dir="2700000" algn="tl">
                    <a:srgbClr val="000000">
                      <a:alpha val="43137"/>
                    </a:srgbClr>
                  </a:outerShdw>
                </a:effectLst>
              </a:rPr>
              <a:t>If you file before the DED but motion returnable thereafter:</a:t>
            </a:r>
          </a:p>
          <a:p>
            <a:pPr marL="0" indent="0">
              <a:buFontTx/>
              <a:buNone/>
              <a:defRPr/>
            </a:pPr>
            <a:endParaRPr lang="en-US" dirty="0">
              <a:effectLst>
                <a:outerShdw blurRad="38100" dist="38100" dir="2700000" algn="tl">
                  <a:srgbClr val="000000">
                    <a:alpha val="43137"/>
                  </a:srgbClr>
                </a:outerShdw>
              </a:effectLst>
            </a:endParaRPr>
          </a:p>
        </p:txBody>
      </p:sp>
      <p:sp>
        <p:nvSpPr>
          <p:cNvPr id="13316" name="TextBox 3"/>
          <p:cNvSpPr txBox="1">
            <a:spLocks noChangeArrowheads="1"/>
          </p:cNvSpPr>
          <p:nvPr/>
        </p:nvSpPr>
        <p:spPr bwMode="auto">
          <a:xfrm>
            <a:off x="8699500" y="6330950"/>
            <a:ext cx="312738" cy="369888"/>
          </a:xfrm>
          <a:prstGeom prst="rect">
            <a:avLst/>
          </a:prstGeom>
          <a:noFill/>
          <a:ln w="9525">
            <a:noFill/>
            <a:miter lim="800000"/>
            <a:headEnd/>
            <a:tailEnd/>
          </a:ln>
        </p:spPr>
        <p:txBody>
          <a:bodyPr wrap="none">
            <a:spAutoFit/>
          </a:bodyPr>
          <a:lstStyle/>
          <a:p>
            <a:r>
              <a:rPr lang="en-US" altLang="en-US"/>
              <a:t>9</a:t>
            </a:r>
          </a:p>
        </p:txBody>
      </p:sp>
      <p:sp>
        <p:nvSpPr>
          <p:cNvPr id="6" name="TextBox 5"/>
          <p:cNvSpPr txBox="1"/>
          <p:nvPr/>
        </p:nvSpPr>
        <p:spPr>
          <a:xfrm>
            <a:off x="152400" y="4876800"/>
            <a:ext cx="8859838" cy="461963"/>
          </a:xfrm>
          <a:prstGeom prst="rect">
            <a:avLst/>
          </a:prstGeom>
          <a:noFill/>
        </p:spPr>
        <p:txBody>
          <a:bodyPr>
            <a:spAutoFit/>
          </a:bodyPr>
          <a:lstStyle/>
          <a:p>
            <a:pPr algn="ctr">
              <a:defRPr/>
            </a:pPr>
            <a:r>
              <a:rPr lang="en-US" sz="2000" dirty="0"/>
              <a:t> </a:t>
            </a:r>
            <a:r>
              <a:rPr lang="en-US" sz="2400" u="sng" dirty="0">
                <a:effectLst>
                  <a:outerShdw blurRad="38100" dist="38100" dir="2700000" algn="tl">
                    <a:srgbClr val="000000">
                      <a:alpha val="43137"/>
                    </a:srgbClr>
                  </a:outerShdw>
                </a:effectLst>
              </a:rPr>
              <a:t>Adams v. </a:t>
            </a:r>
            <a:r>
              <a:rPr lang="en-US" sz="2400" u="sng" dirty="0" err="1">
                <a:effectLst>
                  <a:outerShdw blurRad="38100" dist="38100" dir="2700000" algn="tl">
                    <a:srgbClr val="000000">
                      <a:alpha val="43137"/>
                    </a:srgbClr>
                  </a:outerShdw>
                </a:effectLst>
              </a:rPr>
              <a:t>Nahas</a:t>
            </a:r>
            <a:r>
              <a:rPr lang="en-US" sz="2400" dirty="0">
                <a:effectLst>
                  <a:outerShdw blurRad="38100" dist="38100" dir="2700000" algn="tl">
                    <a:srgbClr val="000000">
                      <a:alpha val="43137"/>
                    </a:srgbClr>
                  </a:outerShdw>
                </a:effectLst>
              </a:rPr>
              <a:t>, 2007 WL 1484144 (App. Div. May 23, 2007)</a:t>
            </a:r>
            <a:endParaRPr lang="en-US" sz="2400" dirty="0">
              <a:solidFill>
                <a:schemeClr val="tx2">
                  <a:lumMod val="75000"/>
                </a:schemeClr>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B875305-C3BD-4915-B253-95E93B45BBA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D45782E-2DEB-4F9A-AC25-B1DF8A6B63E1}">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Bar Segoe Template</Template>
  <TotalTime>1797</TotalTime>
  <Words>1768</Words>
  <Application>Microsoft Office PowerPoint</Application>
  <PresentationFormat>On-screen Show (4:3)</PresentationFormat>
  <Paragraphs>140</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Courier New</vt:lpstr>
      <vt:lpstr>Segoe</vt:lpstr>
      <vt:lpstr>1_White with Blue Bar Segoe Template</vt:lpstr>
      <vt:lpstr>White with Courier font for code slides</vt:lpstr>
      <vt:lpstr>The Discovery End Date Dance   </vt:lpstr>
      <vt:lpstr>DENIED!</vt:lpstr>
      <vt:lpstr>DENIED!</vt:lpstr>
      <vt:lpstr> GOOD CAUSE  VS. EXCEPTIONAL CIRCUMSTANCES  </vt:lpstr>
      <vt:lpstr>WHAT DOES THIS MEAN?  </vt:lpstr>
      <vt:lpstr>RELEVANT CASES   </vt:lpstr>
      <vt:lpstr>EXCEPTIONAL CIRCUMSTANCES </vt:lpstr>
      <vt:lpstr>THE FOUR PART VITTI TEST</vt:lpstr>
      <vt:lpstr>PRACTICE POINTERS</vt:lpstr>
      <vt:lpstr>PRACTICE POINTERS 2</vt:lpstr>
      <vt:lpstr>OTHER HELPFUL CASES </vt:lpstr>
      <vt:lpstr>Slide 12</vt:lpstr>
      <vt:lpstr>Slide 13</vt:lpstr>
      <vt:lpstr>DENIAL OF DISCOVERY </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Cliff</dc:creator>
  <cp:lastModifiedBy>u0170753</cp:lastModifiedBy>
  <cp:revision>141</cp:revision>
  <cp:lastPrinted>2013-11-12T18:33:38Z</cp:lastPrinted>
  <dcterms:created xsi:type="dcterms:W3CDTF">2010-05-22T00:59:26Z</dcterms:created>
  <dcterms:modified xsi:type="dcterms:W3CDTF">2017-06-01T22:09:57Z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