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0" r:id="rId2"/>
  </p:sldMasterIdLst>
  <p:notesMasterIdLst>
    <p:notesMasterId r:id="rId16"/>
  </p:notesMasterIdLst>
  <p:handoutMasterIdLst>
    <p:handoutMasterId r:id="rId17"/>
  </p:handoutMasterIdLst>
  <p:sldIdLst>
    <p:sldId id="256" r:id="rId3"/>
    <p:sldId id="257" r:id="rId4"/>
    <p:sldId id="268" r:id="rId5"/>
    <p:sldId id="269" r:id="rId6"/>
    <p:sldId id="270" r:id="rId7"/>
    <p:sldId id="272" r:id="rId8"/>
    <p:sldId id="271" r:id="rId9"/>
    <p:sldId id="273" r:id="rId10"/>
    <p:sldId id="274" r:id="rId11"/>
    <p:sldId id="275" r:id="rId12"/>
    <p:sldId id="276" r:id="rId13"/>
    <p:sldId id="277" r:id="rId14"/>
    <p:sldId id="278" r:id="rId15"/>
  </p:sldIdLst>
  <p:sldSz cx="9144000" cy="6858000" type="screen4x3"/>
  <p:notesSz cx="7010400" cy="92964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9">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30" y="6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C22374D-28E4-4B6D-ADB1-79477D59A53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6809FAA6-AD9C-49A9-BA8F-CE1523E17FB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70D0805-A8FB-428D-8D83-0AA7B3B51420}" type="datetimeFigureOut">
              <a:rPr lang="en-US" smtClean="0"/>
              <a:t>2/25/2018</a:t>
            </a:fld>
            <a:endParaRPr lang="en-US"/>
          </a:p>
        </p:txBody>
      </p:sp>
      <p:sp>
        <p:nvSpPr>
          <p:cNvPr id="4" name="Footer Placeholder 3">
            <a:extLst>
              <a:ext uri="{FF2B5EF4-FFF2-40B4-BE49-F238E27FC236}">
                <a16:creationId xmlns:a16="http://schemas.microsoft.com/office/drawing/2014/main" id="{5658C0C8-BC5A-4EBF-937F-DCFFBF89DD9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BCB8FC-C004-41E1-ABAC-C8516734B75E}"/>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AEDF624-2510-4F99-84FD-CB50D74FD754}" type="slidenum">
              <a:rPr lang="en-US" smtClean="0"/>
              <a:t>‹#›</a:t>
            </a:fld>
            <a:endParaRPr lang="en-US"/>
          </a:p>
        </p:txBody>
      </p:sp>
    </p:spTree>
    <p:extLst>
      <p:ext uri="{BB962C8B-B14F-4D97-AF65-F5344CB8AC3E}">
        <p14:creationId xmlns:p14="http://schemas.microsoft.com/office/powerpoint/2010/main" val="255975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9CC1921-DF74-4DB5-8516-FEE78A013266}" type="datetimeFigureOut">
              <a:rPr lang="en-US" smtClean="0"/>
              <a:pPr/>
              <a:t>2/25/2018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D24B878-6DFB-4618-B68C-9AE072238BFB}" type="slidenum">
              <a:rPr lang="en-US" smtClean="0"/>
              <a:pPr/>
              <a:t>‹#›</a:t>
            </a:fld>
            <a:endParaRPr lang="en-US"/>
          </a:p>
        </p:txBody>
      </p:sp>
    </p:spTree>
    <p:extLst>
      <p:ext uri="{BB962C8B-B14F-4D97-AF65-F5344CB8AC3E}">
        <p14:creationId xmlns:p14="http://schemas.microsoft.com/office/powerpoint/2010/main" val="142244172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10</a:t>
            </a:fld>
            <a:endParaRPr lang="en-US"/>
          </a:p>
        </p:txBody>
      </p:sp>
    </p:spTree>
    <p:extLst>
      <p:ext uri="{BB962C8B-B14F-4D97-AF65-F5344CB8AC3E}">
        <p14:creationId xmlns:p14="http://schemas.microsoft.com/office/powerpoint/2010/main" val="3653223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11</a:t>
            </a:fld>
            <a:endParaRPr lang="en-US"/>
          </a:p>
        </p:txBody>
      </p:sp>
    </p:spTree>
    <p:extLst>
      <p:ext uri="{BB962C8B-B14F-4D97-AF65-F5344CB8AC3E}">
        <p14:creationId xmlns:p14="http://schemas.microsoft.com/office/powerpoint/2010/main" val="4082082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12</a:t>
            </a:fld>
            <a:endParaRPr lang="en-US"/>
          </a:p>
        </p:txBody>
      </p:sp>
    </p:spTree>
    <p:extLst>
      <p:ext uri="{BB962C8B-B14F-4D97-AF65-F5344CB8AC3E}">
        <p14:creationId xmlns:p14="http://schemas.microsoft.com/office/powerpoint/2010/main" val="1057260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13</a:t>
            </a:fld>
            <a:endParaRPr lang="en-US"/>
          </a:p>
        </p:txBody>
      </p:sp>
    </p:spTree>
    <p:extLst>
      <p:ext uri="{BB962C8B-B14F-4D97-AF65-F5344CB8AC3E}">
        <p14:creationId xmlns:p14="http://schemas.microsoft.com/office/powerpoint/2010/main" val="4103769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3</a:t>
            </a:fld>
            <a:endParaRPr lang="en-US"/>
          </a:p>
        </p:txBody>
      </p:sp>
    </p:spTree>
    <p:extLst>
      <p:ext uri="{BB962C8B-B14F-4D97-AF65-F5344CB8AC3E}">
        <p14:creationId xmlns:p14="http://schemas.microsoft.com/office/powerpoint/2010/main" val="2109904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4</a:t>
            </a:fld>
            <a:endParaRPr lang="en-US"/>
          </a:p>
        </p:txBody>
      </p:sp>
    </p:spTree>
    <p:extLst>
      <p:ext uri="{BB962C8B-B14F-4D97-AF65-F5344CB8AC3E}">
        <p14:creationId xmlns:p14="http://schemas.microsoft.com/office/powerpoint/2010/main" val="2297341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5</a:t>
            </a:fld>
            <a:endParaRPr lang="en-US"/>
          </a:p>
        </p:txBody>
      </p:sp>
    </p:spTree>
    <p:extLst>
      <p:ext uri="{BB962C8B-B14F-4D97-AF65-F5344CB8AC3E}">
        <p14:creationId xmlns:p14="http://schemas.microsoft.com/office/powerpoint/2010/main" val="2000198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6</a:t>
            </a:fld>
            <a:endParaRPr lang="en-US"/>
          </a:p>
        </p:txBody>
      </p:sp>
    </p:spTree>
    <p:extLst>
      <p:ext uri="{BB962C8B-B14F-4D97-AF65-F5344CB8AC3E}">
        <p14:creationId xmlns:p14="http://schemas.microsoft.com/office/powerpoint/2010/main" val="113481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7</a:t>
            </a:fld>
            <a:endParaRPr lang="en-US"/>
          </a:p>
        </p:txBody>
      </p:sp>
    </p:spTree>
    <p:extLst>
      <p:ext uri="{BB962C8B-B14F-4D97-AF65-F5344CB8AC3E}">
        <p14:creationId xmlns:p14="http://schemas.microsoft.com/office/powerpoint/2010/main" val="3929745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8</a:t>
            </a:fld>
            <a:endParaRPr lang="en-US"/>
          </a:p>
        </p:txBody>
      </p:sp>
    </p:spTree>
    <p:extLst>
      <p:ext uri="{BB962C8B-B14F-4D97-AF65-F5344CB8AC3E}">
        <p14:creationId xmlns:p14="http://schemas.microsoft.com/office/powerpoint/2010/main" val="3054235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24B878-6DFB-4618-B68C-9AE072238BFB}" type="slidenum">
              <a:rPr lang="en-US" smtClean="0"/>
              <a:pPr/>
              <a:t>9</a:t>
            </a:fld>
            <a:endParaRPr lang="en-US"/>
          </a:p>
        </p:txBody>
      </p:sp>
    </p:spTree>
    <p:extLst>
      <p:ext uri="{BB962C8B-B14F-4D97-AF65-F5344CB8AC3E}">
        <p14:creationId xmlns:p14="http://schemas.microsoft.com/office/powerpoint/2010/main" val="294296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29" name="Shape 28"/>
          <p:cNvSpPr>
            <a:spLocks noGrp="1"/>
          </p:cNvSpPr>
          <p:nvPr>
            <p:ph type="ctrTitle"/>
          </p:nvPr>
        </p:nvSpPr>
        <p:spPr>
          <a:xfrm>
            <a:off x="381000" y="4853411"/>
            <a:ext cx="8458200" cy="1222375"/>
          </a:xfrm>
        </p:spPr>
        <p:txBody>
          <a:bodyPr anchor="t"/>
          <a:lstStyle/>
          <a:p>
            <a:r>
              <a:rPr lang="en-US"/>
              <a:t>Click to edit Master title style</a:t>
            </a:r>
            <a:endParaRPr lang="en-US" dirty="0"/>
          </a:p>
        </p:txBody>
      </p:sp>
      <p:sp>
        <p:nvSpPr>
          <p:cNvPr id="9" name="Shap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6" name="Shape 15"/>
          <p:cNvSpPr>
            <a:spLocks noGrp="1"/>
          </p:cNvSpPr>
          <p:nvPr>
            <p:ph type="dt" sz="half" idx="10"/>
          </p:nvPr>
        </p:nvSpPr>
        <p:spPr/>
        <p:txBody>
          <a:bodyPr/>
          <a:lstStyle/>
          <a:p>
            <a:fld id="{2B10AB5E-65B2-470F-A90D-8944CCF2250D}" type="datetime2">
              <a:rPr lang="en-US" smtClean="0"/>
              <a:pPr/>
              <a:t>Sunday, February 25, 2018</a:t>
            </a:fld>
            <a:endParaRPr lang="en-US"/>
          </a:p>
        </p:txBody>
      </p:sp>
      <p:sp>
        <p:nvSpPr>
          <p:cNvPr id="2" name="Shape 1"/>
          <p:cNvSpPr>
            <a:spLocks noGrp="1"/>
          </p:cNvSpPr>
          <p:nvPr>
            <p:ph type="ftr" sz="quarter" idx="11"/>
          </p:nvPr>
        </p:nvSpPr>
        <p:spPr/>
        <p:txBody>
          <a:bodyPr/>
          <a:lstStyle/>
          <a:p>
            <a:endParaRPr lang="en-US"/>
          </a:p>
        </p:txBody>
      </p:sp>
      <p:sp>
        <p:nvSpPr>
          <p:cNvPr id="15" name="Shape 14"/>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en-US"/>
              <a:t>Click to edit Master title style</a:t>
            </a:r>
          </a:p>
        </p:txBody>
      </p:sp>
      <p:sp>
        <p:nvSpPr>
          <p:cNvPr id="3" name="Shap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hape 3"/>
          <p:cNvSpPr>
            <a:spLocks noGrp="1"/>
          </p:cNvSpPr>
          <p:nvPr>
            <p:ph type="dt" sz="half" idx="10"/>
          </p:nvPr>
        </p:nvSpPr>
        <p:spPr/>
        <p:txBody>
          <a:bodyPr/>
          <a:lstStyle/>
          <a:p>
            <a:fld id="{4C8A7A92-D244-4C94-97DC-00C50A8E32A7}" type="datetime2">
              <a:rPr lang="en-US" smtClean="0"/>
              <a:pPr/>
              <a:t>Sunday, February 25, 2018</a:t>
            </a:fld>
            <a:endParaRPr lang="en-US"/>
          </a:p>
        </p:txBody>
      </p:sp>
      <p:sp>
        <p:nvSpPr>
          <p:cNvPr id="5" name="Shape 4"/>
          <p:cNvSpPr>
            <a:spLocks noGrp="1"/>
          </p:cNvSpPr>
          <p:nvPr>
            <p:ph type="ftr" sz="quarter" idx="11"/>
          </p:nvPr>
        </p:nvSpPr>
        <p:spPr/>
        <p:txBody>
          <a:bodyPr/>
          <a:lstStyle/>
          <a:p>
            <a:endParaRPr lang="en-US"/>
          </a:p>
        </p:txBody>
      </p:sp>
      <p:sp>
        <p:nvSpPr>
          <p:cNvPr id="6" name="Shape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Shape 1"/>
          <p:cNvSpPr>
            <a:spLocks noGrp="1"/>
          </p:cNvSpPr>
          <p:nvPr>
            <p:ph type="title" orient="vert"/>
          </p:nvPr>
        </p:nvSpPr>
        <p:spPr>
          <a:xfrm>
            <a:off x="6858000" y="549276"/>
            <a:ext cx="1828800" cy="5851525"/>
          </a:xfrm>
        </p:spPr>
        <p:txBody>
          <a:bodyPr vert="eaVert"/>
          <a:lstStyle/>
          <a:p>
            <a:r>
              <a:rPr lang="en-US"/>
              <a:t>Click to edit Master title style</a:t>
            </a:r>
            <a:endParaRPr lang="en-US" dirty="0"/>
          </a:p>
        </p:txBody>
      </p:sp>
      <p:sp>
        <p:nvSpPr>
          <p:cNvPr id="3" name="Shape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hape 3"/>
          <p:cNvSpPr>
            <a:spLocks noGrp="1"/>
          </p:cNvSpPr>
          <p:nvPr>
            <p:ph type="dt" sz="half" idx="10"/>
          </p:nvPr>
        </p:nvSpPr>
        <p:spPr/>
        <p:txBody>
          <a:bodyPr/>
          <a:lstStyle/>
          <a:p>
            <a:fld id="{4C8A7A92-D244-4C94-97DC-00C50A8E32A7}" type="datetime2">
              <a:rPr lang="en-US" smtClean="0"/>
              <a:pPr/>
              <a:t>Sunday, February 25, 2018</a:t>
            </a:fld>
            <a:endParaRPr lang="en-US"/>
          </a:p>
        </p:txBody>
      </p:sp>
      <p:sp>
        <p:nvSpPr>
          <p:cNvPr id="5" name="Shape 4"/>
          <p:cNvSpPr>
            <a:spLocks noGrp="1"/>
          </p:cNvSpPr>
          <p:nvPr>
            <p:ph type="ftr" sz="quarter" idx="11"/>
          </p:nvPr>
        </p:nvSpPr>
        <p:spPr/>
        <p:txBody>
          <a:bodyPr/>
          <a:lstStyle/>
          <a:p>
            <a:endParaRPr lang="en-US"/>
          </a:p>
        </p:txBody>
      </p:sp>
      <p:sp>
        <p:nvSpPr>
          <p:cNvPr id="6" name="Shape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Shape 21"/>
          <p:cNvSpPr>
            <a:spLocks noGrp="1"/>
          </p:cNvSpPr>
          <p:nvPr>
            <p:ph type="title"/>
          </p:nvPr>
        </p:nvSpPr>
        <p:spPr/>
        <p:txBody>
          <a:bodyPr/>
          <a:lstStyle/>
          <a:p>
            <a:r>
              <a:rPr lang="en-US"/>
              <a:t>Click to edit Master title style</a:t>
            </a:r>
          </a:p>
        </p:txBody>
      </p:sp>
      <p:sp>
        <p:nvSpPr>
          <p:cNvPr id="27" name="Shape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Shape 24"/>
          <p:cNvSpPr>
            <a:spLocks noGrp="1"/>
          </p:cNvSpPr>
          <p:nvPr>
            <p:ph type="dt" sz="half" idx="10"/>
          </p:nvPr>
        </p:nvSpPr>
        <p:spPr/>
        <p:txBody>
          <a:bodyPr/>
          <a:lstStyle/>
          <a:p>
            <a:fld id="{B5F4066D-E18E-46CA-ADDB-DC7D9F287FCD}" type="datetime2">
              <a:rPr lang="en-US" smtClean="0"/>
              <a:pPr/>
              <a:t>Sunday, February 25, 2018</a:t>
            </a:fld>
            <a:endParaRPr lang="en-US"/>
          </a:p>
        </p:txBody>
      </p:sp>
      <p:sp>
        <p:nvSpPr>
          <p:cNvPr id="19" name="Shape 18"/>
          <p:cNvSpPr>
            <a:spLocks noGrp="1"/>
          </p:cNvSpPr>
          <p:nvPr>
            <p:ph type="ftr" sz="quarter" idx="11"/>
          </p:nvPr>
        </p:nvSpPr>
        <p:spPr>
          <a:xfrm>
            <a:off x="3581400" y="76200"/>
            <a:ext cx="2895600" cy="288925"/>
          </a:xfrm>
        </p:spPr>
        <p:txBody>
          <a:bodyPr/>
          <a:lstStyle/>
          <a:p>
            <a:endParaRPr lang="en-US"/>
          </a:p>
        </p:txBody>
      </p:sp>
      <p:sp>
        <p:nvSpPr>
          <p:cNvPr id="16" name="Shape 15"/>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6" name="Shape 5"/>
          <p:cNvSpPr>
            <a:spLocks noGrp="1"/>
          </p:cNvSpPr>
          <p:nvPr>
            <p:ph type="body" idx="1"/>
          </p:nvPr>
        </p:nvSpPr>
        <p:spPr>
          <a:xfrm>
            <a:off x="381000" y="1676400"/>
            <a:ext cx="8458200" cy="1219200"/>
          </a:xfrm>
        </p:spPr>
        <p:txBody>
          <a:bodyPr anchor="b"/>
          <a:lstStyle>
            <a:lvl1pPr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19" name="Shape 18"/>
          <p:cNvSpPr>
            <a:spLocks noGrp="1"/>
          </p:cNvSpPr>
          <p:nvPr>
            <p:ph type="dt" sz="half" idx="10"/>
          </p:nvPr>
        </p:nvSpPr>
        <p:spPr/>
        <p:txBody>
          <a:bodyPr/>
          <a:lstStyle/>
          <a:p>
            <a:fld id="{11C6C238-36A3-43CE-9745-62AF0A355E2A}" type="datetime2">
              <a:rPr lang="en-US" smtClean="0"/>
              <a:pPr/>
              <a:t>Sunday, February 25, 2018</a:t>
            </a:fld>
            <a:endParaRPr lang="en-US"/>
          </a:p>
        </p:txBody>
      </p:sp>
      <p:sp>
        <p:nvSpPr>
          <p:cNvPr id="11" name="Shape 10"/>
          <p:cNvSpPr>
            <a:spLocks noGrp="1"/>
          </p:cNvSpPr>
          <p:nvPr>
            <p:ph type="ftr" sz="quarter" idx="11"/>
          </p:nvPr>
        </p:nvSpPr>
        <p:spPr/>
        <p:txBody>
          <a:bodyPr/>
          <a:lstStyle/>
          <a:p>
            <a:endParaRPr lang="en-US"/>
          </a:p>
        </p:txBody>
      </p:sp>
      <p:sp>
        <p:nvSpPr>
          <p:cNvPr id="16" name="Shape 15"/>
          <p:cNvSpPr>
            <a:spLocks noGrp="1"/>
          </p:cNvSpPr>
          <p:nvPr>
            <p:ph type="sldNum" sz="quarter" idx="12"/>
          </p:nvPr>
        </p:nvSpPr>
        <p:spPr/>
        <p:txBody>
          <a:bodyPr/>
          <a:lstStyle/>
          <a:p>
            <a:fld id="{CF7A2BDD-D331-44F0-96AA-4FB4ED497064}" type="slidenum">
              <a:rPr lang="en-US" smtClean="0"/>
              <a:pPr/>
              <a:t>‹#›</a:t>
            </a:fld>
            <a:endParaRPr lang="en-US"/>
          </a:p>
        </p:txBody>
      </p:sp>
      <p:sp>
        <p:nvSpPr>
          <p:cNvPr id="8" name="Shap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Shape 19"/>
          <p:cNvSpPr>
            <a:spLocks noGrp="1"/>
          </p:cNvSpPr>
          <p:nvPr>
            <p:ph type="title"/>
          </p:nvPr>
        </p:nvSpPr>
        <p:spPr>
          <a:xfrm>
            <a:off x="301752" y="457200"/>
            <a:ext cx="8686800" cy="841248"/>
          </a:xfrm>
        </p:spPr>
        <p:txBody>
          <a:bodyPr/>
          <a:lstStyle/>
          <a:p>
            <a:r>
              <a:rPr lang="en-US"/>
              <a:t>Click to edit Master title style</a:t>
            </a:r>
            <a:endParaRPr lang="en-US" dirty="0"/>
          </a:p>
        </p:txBody>
      </p:sp>
      <p:sp>
        <p:nvSpPr>
          <p:cNvPr id="14" name="Shape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Shape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Shape 20"/>
          <p:cNvSpPr>
            <a:spLocks noGrp="1"/>
          </p:cNvSpPr>
          <p:nvPr>
            <p:ph type="dt" sz="half" idx="10"/>
          </p:nvPr>
        </p:nvSpPr>
        <p:spPr/>
        <p:txBody>
          <a:bodyPr/>
          <a:lstStyle/>
          <a:p>
            <a:fld id="{8E06EB92-F772-4663-8537-1301BB50BFAC}" type="datetime2">
              <a:rPr lang="en-US" smtClean="0"/>
              <a:pPr/>
              <a:t>Sunday, February 25, 2018</a:t>
            </a:fld>
            <a:endParaRPr lang="en-US"/>
          </a:p>
        </p:txBody>
      </p:sp>
      <p:sp>
        <p:nvSpPr>
          <p:cNvPr id="10" name="Shape 9"/>
          <p:cNvSpPr>
            <a:spLocks noGrp="1"/>
          </p:cNvSpPr>
          <p:nvPr>
            <p:ph type="ftr" sz="quarter" idx="11"/>
          </p:nvPr>
        </p:nvSpPr>
        <p:spPr/>
        <p:txBody>
          <a:bodyPr/>
          <a:lstStyle/>
          <a:p>
            <a:endParaRPr lang="en-US"/>
          </a:p>
        </p:txBody>
      </p:sp>
      <p:sp>
        <p:nvSpPr>
          <p:cNvPr id="31" name="Shape 30"/>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Shape 28"/>
          <p:cNvSpPr>
            <a:spLocks noGrp="1"/>
          </p:cNvSpPr>
          <p:nvPr>
            <p:ph type="title"/>
          </p:nvPr>
        </p:nvSpPr>
        <p:spPr>
          <a:xfrm>
            <a:off x="304800" y="5410200"/>
            <a:ext cx="8610600" cy="882650"/>
          </a:xfrm>
        </p:spPr>
        <p:txBody>
          <a:bodyPr anchor="ctr"/>
          <a:lstStyle>
            <a:lvl1pPr>
              <a:defRPr/>
            </a:lvl1pPr>
          </a:lstStyle>
          <a:p>
            <a:r>
              <a:rPr lang="en-US"/>
              <a:t>Click to edit Master title style</a:t>
            </a:r>
            <a:endParaRPr lang="en-US" dirty="0"/>
          </a:p>
        </p:txBody>
      </p:sp>
      <p:sp>
        <p:nvSpPr>
          <p:cNvPr id="13" name="Shap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Shap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Shape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Shape 27"/>
          <p:cNvSpPr>
            <a:spLocks noGrp="1"/>
          </p:cNvSpPr>
          <p:nvPr>
            <p:ph sz="quarter" idx="4"/>
          </p:nvPr>
        </p:nvSpPr>
        <p:spPr>
          <a:xfrm>
            <a:off x="4648200" y="1316037"/>
            <a:ext cx="42703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hape 9"/>
          <p:cNvSpPr>
            <a:spLocks noGrp="1"/>
          </p:cNvSpPr>
          <p:nvPr>
            <p:ph type="dt" sz="half" idx="10"/>
          </p:nvPr>
        </p:nvSpPr>
        <p:spPr/>
        <p:txBody>
          <a:bodyPr/>
          <a:lstStyle/>
          <a:p>
            <a:fld id="{27E2C789-5B62-48FF-9191-791023128F05}" type="datetime2">
              <a:rPr lang="en-US" smtClean="0"/>
              <a:pPr/>
              <a:t>Sunday, February 25, 2018</a:t>
            </a:fld>
            <a:endParaRPr lang="en-US"/>
          </a:p>
        </p:txBody>
      </p:sp>
      <p:sp>
        <p:nvSpPr>
          <p:cNvPr id="6" name="Shape 5"/>
          <p:cNvSpPr>
            <a:spLocks noGrp="1"/>
          </p:cNvSpPr>
          <p:nvPr>
            <p:ph type="ftr" sz="quarter" idx="11"/>
          </p:nvPr>
        </p:nvSpPr>
        <p:spPr/>
        <p:txBody>
          <a:bodyPr/>
          <a:lstStyle/>
          <a:p>
            <a:endParaRPr lang="en-US"/>
          </a:p>
        </p:txBody>
      </p:sp>
      <p:sp>
        <p:nvSpPr>
          <p:cNvPr id="7" name="Shape 6"/>
          <p:cNvSpPr>
            <a:spLocks noGrp="1"/>
          </p:cNvSpPr>
          <p:nvPr>
            <p:ph type="sldNum" sz="quarter" idx="12"/>
          </p:nvPr>
        </p:nvSpPr>
        <p:spPr>
          <a:xfrm>
            <a:off x="8229600" y="6477000"/>
            <a:ext cx="762000" cy="246888"/>
          </a:xfrm>
        </p:spPr>
        <p:txBody>
          <a:bodyPr/>
          <a:lstStyle/>
          <a:p>
            <a:fld id="{CF7A2BDD-D331-44F0-96AA-4FB4ED497064}"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Shape 29"/>
          <p:cNvSpPr>
            <a:spLocks noGrp="1"/>
          </p:cNvSpPr>
          <p:nvPr>
            <p:ph type="title"/>
          </p:nvPr>
        </p:nvSpPr>
        <p:spPr>
          <a:xfrm>
            <a:off x="301752" y="457200"/>
            <a:ext cx="8686800" cy="841248"/>
          </a:xfrm>
        </p:spPr>
        <p:txBody>
          <a:bodyPr/>
          <a:lstStyle/>
          <a:p>
            <a:r>
              <a:rPr lang="en-US"/>
              <a:t>Click to edit Master title style</a:t>
            </a:r>
            <a:endParaRPr lang="en-US" dirty="0"/>
          </a:p>
        </p:txBody>
      </p:sp>
      <p:sp>
        <p:nvSpPr>
          <p:cNvPr id="12" name="Shape 11"/>
          <p:cNvSpPr>
            <a:spLocks noGrp="1"/>
          </p:cNvSpPr>
          <p:nvPr>
            <p:ph type="dt" sz="half" idx="10"/>
          </p:nvPr>
        </p:nvSpPr>
        <p:spPr/>
        <p:txBody>
          <a:bodyPr/>
          <a:lstStyle/>
          <a:p>
            <a:fld id="{8E2E5AB2-AD30-4274-ADEE-77A916493B5C}" type="datetime2">
              <a:rPr lang="en-US" smtClean="0"/>
              <a:pPr/>
              <a:t>Sunday, February 25, 2018</a:t>
            </a:fld>
            <a:endParaRPr lang="en-US"/>
          </a:p>
        </p:txBody>
      </p:sp>
      <p:sp>
        <p:nvSpPr>
          <p:cNvPr id="21" name="Shape 20"/>
          <p:cNvSpPr>
            <a:spLocks noGrp="1"/>
          </p:cNvSpPr>
          <p:nvPr>
            <p:ph type="ftr" sz="quarter" idx="11"/>
          </p:nvPr>
        </p:nvSpPr>
        <p:spPr/>
        <p:txBody>
          <a:bodyPr/>
          <a:lstStyle/>
          <a:p>
            <a:endParaRPr lang="en-US"/>
          </a:p>
        </p:txBody>
      </p:sp>
      <p:sp>
        <p:nvSpPr>
          <p:cNvPr id="6" name="Shape 5"/>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Shape 2"/>
          <p:cNvSpPr>
            <a:spLocks noGrp="1"/>
          </p:cNvSpPr>
          <p:nvPr>
            <p:ph type="dt" sz="half" idx="10"/>
          </p:nvPr>
        </p:nvSpPr>
        <p:spPr/>
        <p:txBody>
          <a:bodyPr/>
          <a:lstStyle/>
          <a:p>
            <a:fld id="{79C76396-5064-41C5-A285-015EE0047001}" type="datetime2">
              <a:rPr lang="en-US" smtClean="0"/>
              <a:pPr/>
              <a:t>Sunday, February 25, 2018</a:t>
            </a:fld>
            <a:endParaRPr lang="en-US"/>
          </a:p>
        </p:txBody>
      </p:sp>
      <p:sp>
        <p:nvSpPr>
          <p:cNvPr id="24" name="Shape 23"/>
          <p:cNvSpPr>
            <a:spLocks noGrp="1"/>
          </p:cNvSpPr>
          <p:nvPr>
            <p:ph type="ftr" sz="quarter" idx="11"/>
          </p:nvPr>
        </p:nvSpPr>
        <p:spPr/>
        <p:txBody>
          <a:bodyPr/>
          <a:lstStyle/>
          <a:p>
            <a:endParaRPr lang="en-US"/>
          </a:p>
        </p:txBody>
      </p:sp>
      <p:sp>
        <p:nvSpPr>
          <p:cNvPr id="7" name="Shape 6"/>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2" name="Shape 11"/>
          <p:cNvSpPr>
            <a:spLocks noGrp="1"/>
          </p:cNvSpPr>
          <p:nvPr>
            <p:ph type="title"/>
          </p:nvPr>
        </p:nvSpPr>
        <p:spPr>
          <a:xfrm>
            <a:off x="457200" y="5486400"/>
            <a:ext cx="8458200" cy="520700"/>
          </a:xfrm>
        </p:spPr>
        <p:txBody>
          <a:bodyPr anchor="ctr"/>
          <a:lstStyle>
            <a:lvl1pPr algn="l">
              <a:buNone/>
              <a:defRPr sz="2000" b="1"/>
            </a:lvl1pPr>
          </a:lstStyle>
          <a:p>
            <a:r>
              <a:rPr lang="en-US"/>
              <a:t>Click to edit Master title style</a:t>
            </a:r>
            <a:endParaRPr lang="en-US" dirty="0"/>
          </a:p>
        </p:txBody>
      </p:sp>
      <p:sp>
        <p:nvSpPr>
          <p:cNvPr id="26" name="Shap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Shape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Shape 24"/>
          <p:cNvSpPr>
            <a:spLocks noGrp="1"/>
          </p:cNvSpPr>
          <p:nvPr>
            <p:ph type="dt" sz="half" idx="10"/>
          </p:nvPr>
        </p:nvSpPr>
        <p:spPr/>
        <p:txBody>
          <a:bodyPr/>
          <a:lstStyle/>
          <a:p>
            <a:fld id="{5E39F948-767F-407F-A020-A5EC9CBC2988}" type="datetime2">
              <a:rPr lang="en-US" smtClean="0"/>
              <a:pPr/>
              <a:t>Sunday, February 25, 2018</a:t>
            </a:fld>
            <a:endParaRPr lang="en-US"/>
          </a:p>
        </p:txBody>
      </p:sp>
      <p:sp>
        <p:nvSpPr>
          <p:cNvPr id="29" name="Shape 28"/>
          <p:cNvSpPr>
            <a:spLocks noGrp="1"/>
          </p:cNvSpPr>
          <p:nvPr>
            <p:ph type="ftr" sz="quarter" idx="11"/>
          </p:nvPr>
        </p:nvSpPr>
        <p:spPr/>
        <p:txBody>
          <a:bodyPr/>
          <a:lstStyle/>
          <a:p>
            <a:endParaRPr lang="en-US" dirty="0"/>
          </a:p>
        </p:txBody>
      </p:sp>
      <p:sp>
        <p:nvSpPr>
          <p:cNvPr id="7" name="Shape 6"/>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Shap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lang="en-US"/>
              <a:t>Click icon to add picture</a:t>
            </a:r>
            <a:endParaRPr lang="en-US" dirty="0"/>
          </a:p>
        </p:txBody>
      </p:sp>
      <p:sp>
        <p:nvSpPr>
          <p:cNvPr id="7" name="Shape 6"/>
          <p:cNvSpPr>
            <a:spLocks noGrp="1"/>
          </p:cNvSpPr>
          <p:nvPr>
            <p:ph type="dt" sz="half" idx="10"/>
          </p:nvPr>
        </p:nvSpPr>
        <p:spPr/>
        <p:txBody>
          <a:bodyPr/>
          <a:lstStyle/>
          <a:p>
            <a:fld id="{13251B7D-C0F1-466D-856C-C3614969F05D}" type="datetime2">
              <a:rPr lang="en-US" smtClean="0"/>
              <a:pPr/>
              <a:t>Sunday, February 25, 2018</a:t>
            </a:fld>
            <a:endParaRPr lang="en-US"/>
          </a:p>
        </p:txBody>
      </p:sp>
      <p:sp>
        <p:nvSpPr>
          <p:cNvPr id="5" name="Shape 4"/>
          <p:cNvSpPr>
            <a:spLocks noGrp="1"/>
          </p:cNvSpPr>
          <p:nvPr>
            <p:ph type="ftr" sz="quarter" idx="11"/>
          </p:nvPr>
        </p:nvSpPr>
        <p:spPr/>
        <p:txBody>
          <a:bodyPr/>
          <a:lstStyle/>
          <a:p>
            <a:endParaRPr lang="en-US"/>
          </a:p>
        </p:txBody>
      </p:sp>
      <p:sp>
        <p:nvSpPr>
          <p:cNvPr id="31" name="Shape 30"/>
          <p:cNvSpPr>
            <a:spLocks noGrp="1"/>
          </p:cNvSpPr>
          <p:nvPr>
            <p:ph type="sldNum" sz="quarter" idx="12"/>
          </p:nvPr>
        </p:nvSpPr>
        <p:spPr/>
        <p:txBody>
          <a:bodyPr/>
          <a:lstStyle/>
          <a:p>
            <a:fld id="{CF7A2BDD-D331-44F0-96AA-4FB4ED497064}" type="slidenum">
              <a:rPr lang="en-US" smtClean="0"/>
              <a:pPr/>
              <a:t>‹#›</a:t>
            </a:fld>
            <a:endParaRPr lang="en-US"/>
          </a:p>
        </p:txBody>
      </p:sp>
      <p:sp>
        <p:nvSpPr>
          <p:cNvPr id="17" name="Shape 16"/>
          <p:cNvSpPr>
            <a:spLocks noGrp="1"/>
          </p:cNvSpPr>
          <p:nvPr>
            <p:ph type="title"/>
          </p:nvPr>
        </p:nvSpPr>
        <p:spPr>
          <a:xfrm>
            <a:off x="381000" y="4993760"/>
            <a:ext cx="5867400" cy="522288"/>
          </a:xfrm>
        </p:spPr>
        <p:txBody>
          <a:bodyPr anchor="ctr"/>
          <a:lstStyle>
            <a:lvl1pPr algn="l">
              <a:buNone/>
              <a:defRPr sz="2000" b="1"/>
            </a:lvl1pPr>
          </a:lstStyle>
          <a:p>
            <a:r>
              <a:rPr lang="en-US"/>
              <a:t>Click to edit Master title style</a:t>
            </a:r>
            <a:endParaRPr lang="en-US" dirty="0"/>
          </a:p>
        </p:txBody>
      </p:sp>
      <p:sp>
        <p:nvSpPr>
          <p:cNvPr id="26" name="Shape 25"/>
          <p:cNvSpPr>
            <a:spLocks noGrp="1"/>
          </p:cNvSpPr>
          <p:nvPr>
            <p:ph type="body" sz="half" idx="2"/>
          </p:nvPr>
        </p:nvSpPr>
        <p:spPr>
          <a:xfrm>
            <a:off x="381000" y="5533218"/>
            <a:ext cx="5867400" cy="768350"/>
          </a:xfrm>
        </p:spPr>
        <p:txBody>
          <a:bodyPr lIns="109728" tIns="0"/>
          <a:lstStyle>
            <a:lvl1pPr>
              <a:buNone/>
              <a:defRPr sz="1400"/>
            </a:lvl1pPr>
            <a:lvl2pPr>
              <a:defRPr sz="1200"/>
            </a:lvl2pPr>
            <a:lvl3pPr>
              <a:defRPr sz="1000"/>
            </a:lvl3pPr>
            <a:lvl4pPr>
              <a:defRPr sz="900"/>
            </a:lvl4pPr>
            <a:lvl5pPr>
              <a:defRPr sz="900"/>
            </a:lvl5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a:defRPr sz="1200">
                <a:solidFill>
                  <a:schemeClr val="accent1">
                    <a:shade val="75000"/>
                  </a:schemeClr>
                </a:solidFill>
              </a:defRPr>
            </a:lvl1pPr>
          </a:lstStyle>
          <a:p>
            <a:pPr algn="l"/>
            <a:fld id="{4C8A7A92-D244-4C94-97DC-00C50A8E32A7}" type="datetime2">
              <a:rPr lang="en-US" smtClean="0"/>
              <a:pPr algn="l"/>
              <a:t>Sunday, February 25, 2018</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a:defRPr sz="1200">
                <a:solidFill>
                  <a:schemeClr val="accent1">
                    <a:shade val="75000"/>
                  </a:schemeClr>
                </a:solidFill>
              </a:defRPr>
            </a:lvl1pPr>
          </a:lstStyle>
          <a:p>
            <a:pPr algn="r"/>
            <a:endParaRPr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a:defRPr sz="1200">
                <a:solidFill>
                  <a:schemeClr val="accent1">
                    <a:shade val="75000"/>
                  </a:schemeClr>
                </a:solidFill>
              </a:defRPr>
            </a:lvl1p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endParaRPr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1" latinLnBrk="0" hangingPunct="1">
        <a:spcBef>
          <a:spcPct val="0"/>
        </a:spcBef>
        <a:buNone/>
        <a:defRPr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sz="1400" kern="1200" baseline="0">
          <a:solidFill>
            <a:schemeClr val="tx2"/>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lstStyle/>
          <a:p>
            <a:r>
              <a:rPr lang="en-US"/>
              <a:t>Financial Performance</a:t>
            </a:r>
            <a:endParaRPr lang="en-US" dirty="0"/>
          </a:p>
        </p:txBody>
      </p:sp>
      <p:sp>
        <p:nvSpPr>
          <p:cNvPr id="3" name="Rectangle 2"/>
          <p:cNvSpPr>
            <a:spLocks noGrp="1"/>
          </p:cNvSpPr>
          <p:nvPr>
            <p:ph type="subTitle" idx="1"/>
          </p:nvPr>
        </p:nvSpPr>
        <p:spPr/>
        <p:txBody>
          <a:bodyPr/>
          <a:lstStyle/>
          <a:p>
            <a:r>
              <a:rPr lang="en-US"/>
              <a:t>Company Name</a:t>
            </a:r>
          </a:p>
          <a:p>
            <a:r>
              <a:rPr lang="en-US"/>
              <a:t>An Overview of Financial Performance</a:t>
            </a:r>
            <a:endParaRPr lang="en-US" dirty="0"/>
          </a:p>
        </p:txBody>
      </p:sp>
      <p:pic>
        <p:nvPicPr>
          <p:cNvPr id="4" name="Shape 54"/>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9144000" cy="740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hape 55"/>
          <p:cNvSpPr txBox="1">
            <a:spLocks noChangeArrowheads="1"/>
          </p:cNvSpPr>
          <p:nvPr/>
        </p:nvSpPr>
        <p:spPr bwMode="auto">
          <a:xfrm>
            <a:off x="3468688" y="25879"/>
            <a:ext cx="5067300"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r>
              <a:rPr lang="en-US" altLang="en-US" sz="6000" b="1" dirty="0">
                <a:solidFill>
                  <a:srgbClr val="FFFFFF"/>
                </a:solidFill>
                <a:latin typeface="Cambria" pitchFamily="18" charset="0"/>
                <a:sym typeface="Cambria" pitchFamily="18" charset="0"/>
              </a:rPr>
              <a:t>Settlements,</a:t>
            </a:r>
            <a:br>
              <a:rPr lang="en-US" altLang="en-US" sz="6000" b="1" dirty="0">
                <a:solidFill>
                  <a:srgbClr val="FFFFFF"/>
                </a:solidFill>
                <a:latin typeface="Cambria" pitchFamily="18" charset="0"/>
                <a:sym typeface="Cambria" pitchFamily="18" charset="0"/>
              </a:rPr>
            </a:br>
            <a:r>
              <a:rPr lang="en-US" altLang="en-US" sz="6000" b="1" dirty="0">
                <a:solidFill>
                  <a:srgbClr val="FFFFFF"/>
                </a:solidFill>
                <a:latin typeface="Cambria" pitchFamily="18" charset="0"/>
                <a:sym typeface="Cambria" pitchFamily="18" charset="0"/>
              </a:rPr>
              <a:t>Medicare and the Defense</a:t>
            </a:r>
          </a:p>
        </p:txBody>
      </p:sp>
      <p:sp>
        <p:nvSpPr>
          <p:cNvPr id="6" name="Shape 56"/>
          <p:cNvSpPr txBox="1">
            <a:spLocks noChangeArrowheads="1"/>
          </p:cNvSpPr>
          <p:nvPr/>
        </p:nvSpPr>
        <p:spPr bwMode="auto">
          <a:xfrm>
            <a:off x="598350" y="5187518"/>
            <a:ext cx="5403988"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r>
              <a:rPr lang="en-US" altLang="en-US" sz="4000" dirty="0">
                <a:solidFill>
                  <a:schemeClr val="bg1"/>
                </a:solidFill>
                <a:latin typeface="Cambria" pitchFamily="18" charset="0"/>
                <a:sym typeface="Cambria" pitchFamily="18" charset="0"/>
              </a:rPr>
              <a:t>Shelley L. Stangler ESQ.</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CASE 3</a:t>
            </a:r>
          </a:p>
        </p:txBody>
      </p:sp>
      <p:sp>
        <p:nvSpPr>
          <p:cNvPr id="3" name="Rectangle 2"/>
          <p:cNvSpPr>
            <a:spLocks noGrp="1"/>
          </p:cNvSpPr>
          <p:nvPr>
            <p:ph sz="half" idx="1"/>
          </p:nvPr>
        </p:nvSpPr>
        <p:spPr>
          <a:xfrm>
            <a:off x="304800" y="1600200"/>
            <a:ext cx="8683752" cy="4724400"/>
          </a:xfrm>
        </p:spPr>
        <p:txBody>
          <a:bodyPr>
            <a:normAutofit fontScale="92500" lnSpcReduction="10000"/>
          </a:bodyPr>
          <a:lstStyle/>
          <a:p>
            <a:pPr marL="0" indent="0">
              <a:buNone/>
            </a:pPr>
            <a:endParaRPr lang="en-US" dirty="0"/>
          </a:p>
          <a:p>
            <a:pPr marL="0" indent="0">
              <a:buNone/>
            </a:pPr>
            <a:r>
              <a:rPr lang="en-US" u="sng" dirty="0"/>
              <a:t>Jackson v. Hudson Court, LLC</a:t>
            </a:r>
            <a:r>
              <a:rPr lang="en-US" dirty="0"/>
              <a:t> -  2010 WL 2090036 ( App Div. May 24, 2010)</a:t>
            </a:r>
          </a:p>
          <a:p>
            <a:pPr marL="0" indent="0">
              <a:buNone/>
            </a:pPr>
            <a:endParaRPr lang="en-US" dirty="0"/>
          </a:p>
          <a:p>
            <a:pPr marL="0" indent="0">
              <a:buNone/>
            </a:pPr>
            <a:r>
              <a:rPr lang="en-US" dirty="0"/>
              <a:t>Collateral source rule does not apply to Medicare – cannot prevent Medicare recovery by fashioning settlement or obtaining a Court order allocating proceeds to non-medical damages.  Cannot obtain a court order allocating settlement proceeds to avoid paying Medicare.   Law Division had refused to so allocate – affirmed. </a:t>
            </a:r>
          </a:p>
          <a:p>
            <a:pPr marL="0" indent="0">
              <a:buNone/>
            </a:pPr>
            <a:r>
              <a:rPr lang="en-US" dirty="0"/>
              <a:t>.</a:t>
            </a:r>
          </a:p>
          <a:p>
            <a:endParaRPr lang="en-US" dirty="0"/>
          </a:p>
        </p:txBody>
      </p:sp>
    </p:spTree>
    <p:extLst>
      <p:ext uri="{BB962C8B-B14F-4D97-AF65-F5344CB8AC3E}">
        <p14:creationId xmlns:p14="http://schemas.microsoft.com/office/powerpoint/2010/main" val="45869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CASE 4</a:t>
            </a:r>
          </a:p>
        </p:txBody>
      </p:sp>
      <p:sp>
        <p:nvSpPr>
          <p:cNvPr id="3" name="Rectangle 2"/>
          <p:cNvSpPr>
            <a:spLocks noGrp="1"/>
          </p:cNvSpPr>
          <p:nvPr>
            <p:ph sz="half" idx="1"/>
          </p:nvPr>
        </p:nvSpPr>
        <p:spPr>
          <a:xfrm>
            <a:off x="304800" y="1600200"/>
            <a:ext cx="8683752" cy="4724400"/>
          </a:xfrm>
        </p:spPr>
        <p:txBody>
          <a:bodyPr>
            <a:normAutofit/>
          </a:bodyPr>
          <a:lstStyle/>
          <a:p>
            <a:pPr marL="0" indent="0">
              <a:buNone/>
            </a:pPr>
            <a:endParaRPr lang="en-US" dirty="0"/>
          </a:p>
          <a:p>
            <a:r>
              <a:rPr lang="en-US" u="sng" dirty="0"/>
              <a:t>Taransky v. Secretary of the US Dept. of HHS</a:t>
            </a:r>
            <a:br>
              <a:rPr lang="en-US" dirty="0"/>
            </a:br>
            <a:r>
              <a:rPr lang="en-US" dirty="0"/>
              <a:t>760 F. 3d 307 (3d Cir. 2014)</a:t>
            </a:r>
          </a:p>
          <a:p>
            <a:pPr marL="0" indent="0">
              <a:buNone/>
            </a:pPr>
            <a:endParaRPr lang="en-US" dirty="0"/>
          </a:p>
          <a:p>
            <a:r>
              <a:rPr lang="en-US" dirty="0"/>
              <a:t>Suit brought to avoid payment to Medicare.  NJ collateral source rule inapplicable. Cannot apportion settlement proceeds to avoid Medicare.  Plaintiff attorney used the lien – possible exception where court order is “on the merits.”</a:t>
            </a:r>
          </a:p>
          <a:p>
            <a:endParaRPr lang="en-US" dirty="0"/>
          </a:p>
        </p:txBody>
      </p:sp>
    </p:spTree>
    <p:extLst>
      <p:ext uri="{BB962C8B-B14F-4D97-AF65-F5344CB8AC3E}">
        <p14:creationId xmlns:p14="http://schemas.microsoft.com/office/powerpoint/2010/main" val="427121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CASE 5</a:t>
            </a:r>
          </a:p>
        </p:txBody>
      </p:sp>
      <p:sp>
        <p:nvSpPr>
          <p:cNvPr id="3" name="Rectangle 2"/>
          <p:cNvSpPr>
            <a:spLocks noGrp="1"/>
          </p:cNvSpPr>
          <p:nvPr>
            <p:ph sz="half" idx="1"/>
          </p:nvPr>
        </p:nvSpPr>
        <p:spPr>
          <a:xfrm>
            <a:off x="304800" y="1600200"/>
            <a:ext cx="8683752" cy="4724400"/>
          </a:xfrm>
        </p:spPr>
        <p:txBody>
          <a:bodyPr>
            <a:normAutofit/>
          </a:bodyPr>
          <a:lstStyle/>
          <a:p>
            <a:pPr marL="0" indent="0">
              <a:buNone/>
            </a:pPr>
            <a:endParaRPr lang="en-US" dirty="0"/>
          </a:p>
          <a:p>
            <a:pPr marL="0" indent="0">
              <a:buNone/>
            </a:pPr>
            <a:r>
              <a:rPr lang="en-US" u="sng" dirty="0" err="1"/>
              <a:t>Duhamell</a:t>
            </a:r>
            <a:r>
              <a:rPr lang="en-US" u="sng" dirty="0"/>
              <a:t> v. Renal Care Group East, Inc</a:t>
            </a:r>
            <a:r>
              <a:rPr lang="en-US" dirty="0"/>
              <a:t>. </a:t>
            </a:r>
            <a:br>
              <a:rPr lang="en-US" dirty="0"/>
            </a:br>
            <a:r>
              <a:rPr lang="en-US" dirty="0"/>
              <a:t>431 N.J. Super. 93 (</a:t>
            </a:r>
            <a:r>
              <a:rPr lang="en-US" dirty="0" err="1"/>
              <a:t>Atl.Cty</a:t>
            </a:r>
            <a:r>
              <a:rPr lang="en-US" dirty="0"/>
              <a:t> May 2013)</a:t>
            </a:r>
          </a:p>
          <a:p>
            <a:pPr marL="0" indent="0">
              <a:buNone/>
            </a:pPr>
            <a:endParaRPr lang="en-US" dirty="0"/>
          </a:p>
          <a:p>
            <a:pPr marL="0" indent="0">
              <a:buNone/>
            </a:pPr>
            <a:r>
              <a:rPr lang="en-US" dirty="0"/>
              <a:t>Failure of Medicare to review a set-aside cannot hold up settlement.  Motion to enforce granted.</a:t>
            </a:r>
          </a:p>
          <a:p>
            <a:pPr marL="0" indent="0">
              <a:buNone/>
            </a:pPr>
            <a:r>
              <a:rPr lang="en-US" dirty="0"/>
              <a:t> </a:t>
            </a:r>
          </a:p>
          <a:p>
            <a:endParaRPr lang="en-US" dirty="0"/>
          </a:p>
        </p:txBody>
      </p:sp>
    </p:spTree>
    <p:extLst>
      <p:ext uri="{BB962C8B-B14F-4D97-AF65-F5344CB8AC3E}">
        <p14:creationId xmlns:p14="http://schemas.microsoft.com/office/powerpoint/2010/main" val="3802411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CASE 6</a:t>
            </a:r>
          </a:p>
        </p:txBody>
      </p:sp>
      <p:sp>
        <p:nvSpPr>
          <p:cNvPr id="3" name="Rectangle 2"/>
          <p:cNvSpPr>
            <a:spLocks noGrp="1"/>
          </p:cNvSpPr>
          <p:nvPr>
            <p:ph sz="half" idx="1"/>
          </p:nvPr>
        </p:nvSpPr>
        <p:spPr>
          <a:xfrm>
            <a:off x="304800" y="1600200"/>
            <a:ext cx="8683752" cy="4724400"/>
          </a:xfrm>
        </p:spPr>
        <p:txBody>
          <a:bodyPr>
            <a:normAutofit fontScale="92500" lnSpcReduction="10000"/>
          </a:bodyPr>
          <a:lstStyle/>
          <a:p>
            <a:pPr marL="0" indent="0">
              <a:buNone/>
            </a:pPr>
            <a:endParaRPr lang="en-US" dirty="0"/>
          </a:p>
          <a:p>
            <a:pPr marL="0" indent="0">
              <a:buNone/>
            </a:pPr>
            <a:r>
              <a:rPr lang="en-US" u="sng" dirty="0" err="1"/>
              <a:t>Villare</a:t>
            </a:r>
            <a:r>
              <a:rPr lang="en-US" u="sng" dirty="0"/>
              <a:t> v. Geico Casualty Co.</a:t>
            </a:r>
            <a:r>
              <a:rPr lang="en-US" dirty="0"/>
              <a:t> </a:t>
            </a:r>
            <a:br>
              <a:rPr lang="en-US" dirty="0"/>
            </a:br>
            <a:r>
              <a:rPr lang="en-US" dirty="0"/>
              <a:t>2015 WL 1312386 (E.D. Pa. March 24, 2015)</a:t>
            </a:r>
          </a:p>
          <a:p>
            <a:pPr marL="0" indent="0">
              <a:buNone/>
            </a:pPr>
            <a:endParaRPr lang="en-US" dirty="0"/>
          </a:p>
          <a:p>
            <a:pPr marL="0" indent="0">
              <a:buNone/>
            </a:pPr>
            <a:r>
              <a:rPr lang="en-US" dirty="0"/>
              <a:t>Plaintiff not eligible for Medicare but did represent that he would need future care. In addition to standard indemnification clause  Geico </a:t>
            </a:r>
            <a:r>
              <a:rPr lang="en-US"/>
              <a:t>demanded Plaintiff </a:t>
            </a:r>
            <a:r>
              <a:rPr lang="en-US" dirty="0"/>
              <a:t>produce a letter from Medicare that no benefits paid despite that Plaintiff ineligible and Medicare does not provide such letters.  Geico argued that Medicare could seek repayment in the future from Geico.  Motion to enforce granted.  Indemnification clause sufficient.</a:t>
            </a:r>
          </a:p>
          <a:p>
            <a:endParaRPr lang="en-US" dirty="0"/>
          </a:p>
        </p:txBody>
      </p:sp>
    </p:spTree>
    <p:extLst>
      <p:ext uri="{BB962C8B-B14F-4D97-AF65-F5344CB8AC3E}">
        <p14:creationId xmlns:p14="http://schemas.microsoft.com/office/powerpoint/2010/main" val="2852047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Agenda</a:t>
            </a:r>
          </a:p>
        </p:txBody>
      </p:sp>
      <p:sp>
        <p:nvSpPr>
          <p:cNvPr id="3" name="Rectangle 2"/>
          <p:cNvSpPr>
            <a:spLocks noGrp="1"/>
          </p:cNvSpPr>
          <p:nvPr>
            <p:ph sz="half" idx="1"/>
          </p:nvPr>
        </p:nvSpPr>
        <p:spPr>
          <a:xfrm>
            <a:off x="304800" y="1600200"/>
            <a:ext cx="8305800" cy="4724400"/>
          </a:xfrm>
        </p:spPr>
        <p:txBody>
          <a:bodyPr/>
          <a:lstStyle/>
          <a:p>
            <a:r>
              <a:rPr lang="en-US" dirty="0"/>
              <a:t>You’ve settled your case</a:t>
            </a:r>
          </a:p>
          <a:p>
            <a:r>
              <a:rPr lang="en-US" dirty="0"/>
              <a:t>The defense wants to pay your Medicare lien</a:t>
            </a:r>
          </a:p>
          <a:p>
            <a:r>
              <a:rPr lang="en-US" dirty="0"/>
              <a:t>Why?</a:t>
            </a:r>
          </a:p>
          <a:p>
            <a:r>
              <a:rPr lang="en-US" dirty="0"/>
              <a:t>What are your options?</a:t>
            </a:r>
          </a:p>
        </p:txBody>
      </p:sp>
      <p:pic>
        <p:nvPicPr>
          <p:cNvPr id="11" name="Picture 10">
            <a:extLst>
              <a:ext uri="{FF2B5EF4-FFF2-40B4-BE49-F238E27FC236}">
                <a16:creationId xmlns:a16="http://schemas.microsoft.com/office/drawing/2014/main" id="{EC0226F6-E96A-4C54-BCA0-C313D9DA62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4251850"/>
            <a:ext cx="3486150" cy="22823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PLAINTIFF’S CONCERNS</a:t>
            </a:r>
          </a:p>
        </p:txBody>
      </p:sp>
      <p:sp>
        <p:nvSpPr>
          <p:cNvPr id="3" name="Rectangle 2"/>
          <p:cNvSpPr>
            <a:spLocks noGrp="1"/>
          </p:cNvSpPr>
          <p:nvPr>
            <p:ph sz="half" idx="1"/>
          </p:nvPr>
        </p:nvSpPr>
        <p:spPr>
          <a:xfrm>
            <a:off x="304800" y="1600200"/>
            <a:ext cx="8458200" cy="4724400"/>
          </a:xfrm>
        </p:spPr>
        <p:txBody>
          <a:bodyPr>
            <a:normAutofit fontScale="92500" lnSpcReduction="10000"/>
          </a:bodyPr>
          <a:lstStyle/>
          <a:p>
            <a:r>
              <a:rPr lang="en-US" dirty="0"/>
              <a:t>Want to negotiate your own liens</a:t>
            </a:r>
          </a:p>
          <a:p>
            <a:r>
              <a:rPr lang="en-US" dirty="0"/>
              <a:t>Sixty day window to pay Medicare after settlement with interest accruing</a:t>
            </a:r>
          </a:p>
          <a:p>
            <a:r>
              <a:rPr lang="en-US" dirty="0"/>
              <a:t>Need to work on a Set-Aside which requires approval by Medicare</a:t>
            </a:r>
          </a:p>
          <a:p>
            <a:r>
              <a:rPr lang="en-US" dirty="0"/>
              <a:t>Want the settlement check</a:t>
            </a:r>
          </a:p>
          <a:p>
            <a:r>
              <a:rPr lang="en-US" dirty="0"/>
              <a:t>Defense request for updated lien takes months</a:t>
            </a:r>
          </a:p>
          <a:p>
            <a:r>
              <a:rPr lang="en-US" dirty="0"/>
              <a:t>Contest the lien, waiver/hardship, appeal, wrong providers</a:t>
            </a:r>
          </a:p>
          <a:p>
            <a:r>
              <a:rPr lang="en-US" dirty="0"/>
              <a:t>Appeal/waiver takes months and involves administrative process</a:t>
            </a:r>
          </a:p>
        </p:txBody>
      </p:sp>
    </p:spTree>
    <p:extLst>
      <p:ext uri="{BB962C8B-B14F-4D97-AF65-F5344CB8AC3E}">
        <p14:creationId xmlns:p14="http://schemas.microsoft.com/office/powerpoint/2010/main" val="443906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DEFENSE CONCERNS</a:t>
            </a:r>
          </a:p>
        </p:txBody>
      </p:sp>
      <p:sp>
        <p:nvSpPr>
          <p:cNvPr id="3" name="Rectangle 2"/>
          <p:cNvSpPr>
            <a:spLocks noGrp="1"/>
          </p:cNvSpPr>
          <p:nvPr>
            <p:ph sz="half" idx="1"/>
          </p:nvPr>
        </p:nvSpPr>
        <p:spPr>
          <a:xfrm>
            <a:off x="304800" y="1600200"/>
            <a:ext cx="8683752" cy="4724400"/>
          </a:xfrm>
        </p:spPr>
        <p:txBody>
          <a:bodyPr>
            <a:normAutofit lnSpcReduction="10000"/>
          </a:bodyPr>
          <a:lstStyle/>
          <a:p>
            <a:r>
              <a:rPr lang="en-US" dirty="0"/>
              <a:t>Medicare Secondary Payer Act (MSP)</a:t>
            </a:r>
          </a:p>
          <a:p>
            <a:r>
              <a:rPr lang="en-US" dirty="0"/>
              <a:t>Medicare/Medicaid and </a:t>
            </a:r>
            <a:r>
              <a:rPr lang="en-US" dirty="0" err="1"/>
              <a:t>Schip</a:t>
            </a:r>
            <a:r>
              <a:rPr lang="en-US" dirty="0"/>
              <a:t> Extension Act (MMSEA)</a:t>
            </a:r>
          </a:p>
          <a:p>
            <a:r>
              <a:rPr lang="en-US" dirty="0"/>
              <a:t>Section III</a:t>
            </a:r>
            <a:br>
              <a:rPr lang="en-US" dirty="0"/>
            </a:br>
            <a:r>
              <a:rPr lang="en-US" dirty="0"/>
              <a:t>42 U.S.C. §1395y(b)(2)</a:t>
            </a:r>
          </a:p>
          <a:p>
            <a:r>
              <a:rPr lang="en-US" dirty="0"/>
              <a:t>Reporting &amp; payment obligations on the Insurance Carrier</a:t>
            </a:r>
          </a:p>
          <a:p>
            <a:r>
              <a:rPr lang="en-US" dirty="0"/>
              <a:t>Penalties for non-compliance up to $1,000/day</a:t>
            </a:r>
          </a:p>
          <a:p>
            <a:r>
              <a:rPr lang="en-US" dirty="0"/>
              <a:t>Carrier is obligated to pay lien </a:t>
            </a:r>
          </a:p>
          <a:p>
            <a:r>
              <a:rPr lang="en-US" dirty="0"/>
              <a:t>What good is Indemnity Provision if plaintiff or lawyer can’t pay off lien?</a:t>
            </a:r>
          </a:p>
        </p:txBody>
      </p:sp>
    </p:spTree>
    <p:extLst>
      <p:ext uri="{BB962C8B-B14F-4D97-AF65-F5344CB8AC3E}">
        <p14:creationId xmlns:p14="http://schemas.microsoft.com/office/powerpoint/2010/main" val="29853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DEFENSE AT SETTLEMENT</a:t>
            </a:r>
          </a:p>
        </p:txBody>
      </p:sp>
      <p:sp>
        <p:nvSpPr>
          <p:cNvPr id="3" name="Rectangle 2"/>
          <p:cNvSpPr>
            <a:spLocks noGrp="1"/>
          </p:cNvSpPr>
          <p:nvPr>
            <p:ph sz="half" idx="1"/>
          </p:nvPr>
        </p:nvSpPr>
        <p:spPr>
          <a:xfrm>
            <a:off x="304800" y="1600200"/>
            <a:ext cx="8683752" cy="4724400"/>
          </a:xfrm>
        </p:spPr>
        <p:txBody>
          <a:bodyPr>
            <a:normAutofit lnSpcReduction="10000"/>
          </a:bodyPr>
          <a:lstStyle/>
          <a:p>
            <a:r>
              <a:rPr lang="en-US" dirty="0"/>
              <a:t>Plaintiff to Notify Medicare of Settlement</a:t>
            </a:r>
          </a:p>
          <a:p>
            <a:r>
              <a:rPr lang="en-US" dirty="0"/>
              <a:t>Indemnify &amp; Hold Harmless carrier/defendant</a:t>
            </a:r>
          </a:p>
          <a:p>
            <a:r>
              <a:rPr lang="en-US" dirty="0"/>
              <a:t>Provide proof of payment to carrier</a:t>
            </a:r>
          </a:p>
          <a:p>
            <a:r>
              <a:rPr lang="en-US" dirty="0"/>
              <a:t>Set aside as applicable</a:t>
            </a:r>
          </a:p>
          <a:p>
            <a:r>
              <a:rPr lang="en-US" dirty="0"/>
              <a:t>30 month lookback</a:t>
            </a:r>
          </a:p>
          <a:p>
            <a:r>
              <a:rPr lang="en-US" dirty="0"/>
              <a:t>Pay off plaintiff’s liens – </a:t>
            </a:r>
            <a:r>
              <a:rPr lang="en-US" b="1" dirty="0">
                <a:solidFill>
                  <a:srgbClr val="FF0000"/>
                </a:solidFill>
              </a:rPr>
              <a:t>NOT OK</a:t>
            </a:r>
          </a:p>
          <a:p>
            <a:r>
              <a:rPr lang="en-US" dirty="0">
                <a:solidFill>
                  <a:schemeClr val="tx1"/>
                </a:solidFill>
              </a:rPr>
              <a:t>Defense demands to put Medicare on check as payee</a:t>
            </a:r>
            <a:r>
              <a:rPr lang="en-US" dirty="0"/>
              <a:t> – </a:t>
            </a:r>
            <a:r>
              <a:rPr lang="en-US" b="1" dirty="0">
                <a:solidFill>
                  <a:srgbClr val="FF0000"/>
                </a:solidFill>
              </a:rPr>
              <a:t>NOT OK</a:t>
            </a:r>
            <a:endParaRPr lang="en-US" dirty="0">
              <a:solidFill>
                <a:schemeClr val="tx1"/>
              </a:solidFill>
            </a:endParaRPr>
          </a:p>
          <a:p>
            <a:r>
              <a:rPr lang="en-US" dirty="0">
                <a:solidFill>
                  <a:schemeClr val="tx1"/>
                </a:solidFill>
              </a:rPr>
              <a:t>Defense takes the lien off the top settlement </a:t>
            </a:r>
            <a:r>
              <a:rPr lang="en-US" dirty="0"/>
              <a:t>– </a:t>
            </a:r>
            <a:r>
              <a:rPr lang="en-US" b="1" dirty="0">
                <a:solidFill>
                  <a:srgbClr val="FF0000"/>
                </a:solidFill>
              </a:rPr>
              <a:t>NOT OK</a:t>
            </a:r>
            <a:endParaRPr lang="en-US" dirty="0">
              <a:solidFill>
                <a:schemeClr val="tx1"/>
              </a:solidFill>
            </a:endParaRPr>
          </a:p>
        </p:txBody>
      </p:sp>
    </p:spTree>
    <p:extLst>
      <p:ext uri="{BB962C8B-B14F-4D97-AF65-F5344CB8AC3E}">
        <p14:creationId xmlns:p14="http://schemas.microsoft.com/office/powerpoint/2010/main" val="153807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OBTAINING LIEN INFORMATION</a:t>
            </a:r>
          </a:p>
        </p:txBody>
      </p:sp>
      <p:sp>
        <p:nvSpPr>
          <p:cNvPr id="3" name="Rectangle 2"/>
          <p:cNvSpPr>
            <a:spLocks noGrp="1"/>
          </p:cNvSpPr>
          <p:nvPr>
            <p:ph sz="half" idx="1"/>
          </p:nvPr>
        </p:nvSpPr>
        <p:spPr>
          <a:xfrm>
            <a:off x="304800" y="1600200"/>
            <a:ext cx="8683752" cy="4724400"/>
          </a:xfrm>
        </p:spPr>
        <p:txBody>
          <a:bodyPr>
            <a:normAutofit/>
          </a:bodyPr>
          <a:lstStyle/>
          <a:p>
            <a:r>
              <a:rPr lang="en-US" dirty="0"/>
              <a:t>Client signs release form when retained </a:t>
            </a:r>
          </a:p>
          <a:p>
            <a:r>
              <a:rPr lang="en-US" dirty="0"/>
              <a:t>Send Medicare cover letter and authorization form </a:t>
            </a:r>
          </a:p>
          <a:p>
            <a:pPr lvl="0"/>
            <a:r>
              <a:rPr lang="en-US" dirty="0"/>
              <a:t>Send Medicare Questionnaire </a:t>
            </a:r>
          </a:p>
          <a:p>
            <a:pPr lvl="0"/>
            <a:r>
              <a:rPr lang="en-US" dirty="0"/>
              <a:t>Obtain Conditional Payment letter </a:t>
            </a:r>
          </a:p>
          <a:p>
            <a:pPr lvl="0"/>
            <a:r>
              <a:rPr lang="en-US" dirty="0"/>
              <a:t>Review Conditional Lien for problems </a:t>
            </a:r>
          </a:p>
          <a:p>
            <a:pPr lvl="0"/>
            <a:r>
              <a:rPr lang="en-US" dirty="0"/>
              <a:t>Send Settlement Form for reduction of attorney fees and costs </a:t>
            </a:r>
          </a:p>
          <a:p>
            <a:pPr lvl="0"/>
            <a:r>
              <a:rPr lang="en-US" dirty="0"/>
              <a:t>Client opens Medicare Account on Line</a:t>
            </a:r>
          </a:p>
        </p:txBody>
      </p:sp>
    </p:spTree>
    <p:extLst>
      <p:ext uri="{BB962C8B-B14F-4D97-AF65-F5344CB8AC3E}">
        <p14:creationId xmlns:p14="http://schemas.microsoft.com/office/powerpoint/2010/main" val="4284227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DEFENSE DEMANDS TO PAY THE LIEN</a:t>
            </a:r>
          </a:p>
        </p:txBody>
      </p:sp>
      <p:sp>
        <p:nvSpPr>
          <p:cNvPr id="3" name="Rectangle 2"/>
          <p:cNvSpPr>
            <a:spLocks noGrp="1"/>
          </p:cNvSpPr>
          <p:nvPr>
            <p:ph sz="half" idx="1"/>
          </p:nvPr>
        </p:nvSpPr>
        <p:spPr>
          <a:xfrm>
            <a:off x="381000" y="3200400"/>
            <a:ext cx="8683752" cy="1600200"/>
          </a:xfrm>
        </p:spPr>
        <p:txBody>
          <a:bodyPr>
            <a:normAutofit/>
          </a:bodyPr>
          <a:lstStyle/>
          <a:p>
            <a:r>
              <a:rPr lang="en-US" dirty="0"/>
              <a:t>Provide proof that the money remains in trust</a:t>
            </a:r>
          </a:p>
          <a:p>
            <a:r>
              <a:rPr lang="en-US" dirty="0"/>
              <a:t>Attorney agrees to be found responsible</a:t>
            </a:r>
            <a:endParaRPr lang="en-US" dirty="0">
              <a:solidFill>
                <a:schemeClr val="tx1"/>
              </a:solidFill>
            </a:endParaRPr>
          </a:p>
        </p:txBody>
      </p:sp>
      <p:sp>
        <p:nvSpPr>
          <p:cNvPr id="4" name="Rectangle 3">
            <a:extLst>
              <a:ext uri="{FF2B5EF4-FFF2-40B4-BE49-F238E27FC236}">
                <a16:creationId xmlns:a16="http://schemas.microsoft.com/office/drawing/2014/main" id="{2C1A081B-7A68-4B91-BA1D-2937DAFEE33A}"/>
              </a:ext>
            </a:extLst>
          </p:cNvPr>
          <p:cNvSpPr/>
          <p:nvPr/>
        </p:nvSpPr>
        <p:spPr>
          <a:xfrm>
            <a:off x="2895600" y="1676400"/>
            <a:ext cx="2807179"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OPTIONS</a:t>
            </a:r>
          </a:p>
        </p:txBody>
      </p:sp>
    </p:spTree>
    <p:extLst>
      <p:ext uri="{BB962C8B-B14F-4D97-AF65-F5344CB8AC3E}">
        <p14:creationId xmlns:p14="http://schemas.microsoft.com/office/powerpoint/2010/main" val="387965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CASE 1</a:t>
            </a:r>
          </a:p>
        </p:txBody>
      </p:sp>
      <p:sp>
        <p:nvSpPr>
          <p:cNvPr id="3" name="Rectangle 2"/>
          <p:cNvSpPr>
            <a:spLocks noGrp="1"/>
          </p:cNvSpPr>
          <p:nvPr>
            <p:ph sz="half" idx="1"/>
          </p:nvPr>
        </p:nvSpPr>
        <p:spPr>
          <a:xfrm>
            <a:off x="304800" y="1600200"/>
            <a:ext cx="8683752" cy="4724400"/>
          </a:xfrm>
        </p:spPr>
        <p:txBody>
          <a:bodyPr>
            <a:normAutofit/>
          </a:bodyPr>
          <a:lstStyle/>
          <a:p>
            <a:pPr marL="0" indent="0">
              <a:buNone/>
            </a:pPr>
            <a:r>
              <a:rPr lang="en-US" u="sng" dirty="0" err="1"/>
              <a:t>Zapella</a:t>
            </a:r>
            <a:r>
              <a:rPr lang="en-US" u="sng" dirty="0"/>
              <a:t> v. </a:t>
            </a:r>
            <a:r>
              <a:rPr lang="en-US" u="sng" dirty="0" err="1"/>
              <a:t>Seiwell</a:t>
            </a:r>
            <a:r>
              <a:rPr lang="en-US" dirty="0"/>
              <a:t> – 9 A.3d 632 (Superior Ct. Penn. 2010)</a:t>
            </a:r>
          </a:p>
          <a:p>
            <a:endParaRPr lang="en-US" dirty="0"/>
          </a:p>
          <a:p>
            <a:pPr marL="0" indent="0">
              <a:buNone/>
            </a:pPr>
            <a:r>
              <a:rPr lang="en-US" dirty="0"/>
              <a:t>No legal  basis for carrier to assert the interests of the U.S. government to have liens reimbursed.  Court denied defense request for an order listing Medicare as a payee on reimbursement of Medicare lien.  Adding Medicare as payee would interfere with the rights of plaintiff. </a:t>
            </a:r>
          </a:p>
          <a:p>
            <a:pPr marL="0" indent="0">
              <a:buNone/>
            </a:pPr>
            <a:endParaRPr lang="en-US" dirty="0"/>
          </a:p>
          <a:p>
            <a:endParaRPr lang="en-US" dirty="0"/>
          </a:p>
        </p:txBody>
      </p:sp>
    </p:spTree>
    <p:extLst>
      <p:ext uri="{BB962C8B-B14F-4D97-AF65-F5344CB8AC3E}">
        <p14:creationId xmlns:p14="http://schemas.microsoft.com/office/powerpoint/2010/main" val="197169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CASE 2</a:t>
            </a:r>
          </a:p>
        </p:txBody>
      </p:sp>
      <p:sp>
        <p:nvSpPr>
          <p:cNvPr id="3" name="Rectangle 2"/>
          <p:cNvSpPr>
            <a:spLocks noGrp="1"/>
          </p:cNvSpPr>
          <p:nvPr>
            <p:ph sz="half" idx="1"/>
          </p:nvPr>
        </p:nvSpPr>
        <p:spPr>
          <a:xfrm>
            <a:off x="304800" y="1600200"/>
            <a:ext cx="8683752" cy="4724400"/>
          </a:xfrm>
        </p:spPr>
        <p:txBody>
          <a:bodyPr>
            <a:normAutofit fontScale="77500" lnSpcReduction="20000"/>
          </a:bodyPr>
          <a:lstStyle/>
          <a:p>
            <a:pPr marL="0" indent="0">
              <a:buNone/>
            </a:pPr>
            <a:endParaRPr lang="en-US" dirty="0"/>
          </a:p>
          <a:p>
            <a:pPr marL="0" indent="0">
              <a:buNone/>
            </a:pPr>
            <a:r>
              <a:rPr lang="en-US" u="sng" dirty="0"/>
              <a:t>Sipler v. Trans Am Trucking, Inc - </a:t>
            </a:r>
            <a:r>
              <a:rPr lang="en-US" dirty="0"/>
              <a:t>881 F. </a:t>
            </a:r>
            <a:r>
              <a:rPr lang="en-US" dirty="0" err="1"/>
              <a:t>Supp</a:t>
            </a:r>
            <a:r>
              <a:rPr lang="en-US" dirty="0"/>
              <a:t> 2d 635 (D.N.J. 2012) </a:t>
            </a:r>
          </a:p>
          <a:p>
            <a:pPr marL="0" indent="0">
              <a:buNone/>
            </a:pPr>
            <a:endParaRPr lang="en-US" dirty="0"/>
          </a:p>
          <a:p>
            <a:pPr marL="0" indent="0">
              <a:buNone/>
            </a:pPr>
            <a:r>
              <a:rPr lang="en-US" dirty="0"/>
              <a:t>Defense insisting settlement agreement contain language that Plaintiff be precluded from ever claiming reimbursement from Medicare in the future and that Medicare would not pay for future treatment. Motion to enforce by Plaintiff granted.</a:t>
            </a:r>
          </a:p>
          <a:p>
            <a:pPr marL="0" indent="0">
              <a:buNone/>
            </a:pPr>
            <a:r>
              <a:rPr lang="en-US" dirty="0"/>
              <a:t> </a:t>
            </a:r>
          </a:p>
          <a:p>
            <a:pPr marL="0" indent="0">
              <a:buNone/>
            </a:pPr>
            <a:r>
              <a:rPr lang="en-US" dirty="0"/>
              <a:t>Settlement not required to include language regarding Plaintiff’s obligations or fashion a Medicare Set aside for future expenses. To require PI settlements to specifically apportion future medical expenses is overly burdensome and would discourage settlements. Defense cannot protect the rights of the federal government.  Defense cannot ask plaintiff to disqualify himself from Medicare benefits or establish a set-aside.</a:t>
            </a:r>
          </a:p>
          <a:p>
            <a:endParaRPr lang="en-US" dirty="0"/>
          </a:p>
        </p:txBody>
      </p:sp>
    </p:spTree>
    <p:extLst>
      <p:ext uri="{BB962C8B-B14F-4D97-AF65-F5344CB8AC3E}">
        <p14:creationId xmlns:p14="http://schemas.microsoft.com/office/powerpoint/2010/main" val="40285052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inanPerf">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5DCC4D5-5D03-4D0C-B4BB-8AC1F52CA6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FinanPerf</Template>
  <TotalTime>0</TotalTime>
  <Words>426</Words>
  <Application>Microsoft Office PowerPoint</Application>
  <PresentationFormat>On-screen Show (4:3)</PresentationFormat>
  <Paragraphs>93</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vt:lpstr>
      <vt:lpstr>Franklin Gothic Book</vt:lpstr>
      <vt:lpstr>Franklin Gothic Medium</vt:lpstr>
      <vt:lpstr>Wingdings 2</vt:lpstr>
      <vt:lpstr>FinanPerf</vt:lpstr>
      <vt:lpstr>Financial Performance</vt:lpstr>
      <vt:lpstr>Agenda</vt:lpstr>
      <vt:lpstr>PLAINTIFF’S CONCERNS</vt:lpstr>
      <vt:lpstr>DEFENSE CONCERNS</vt:lpstr>
      <vt:lpstr>DEFENSE AT SETTLEMENT</vt:lpstr>
      <vt:lpstr>OBTAINING LIEN INFORMATION</vt:lpstr>
      <vt:lpstr>DEFENSE DEMANDS TO PAY THE LIEN</vt:lpstr>
      <vt:lpstr>CASE 1</vt:lpstr>
      <vt:lpstr>CASE 2</vt:lpstr>
      <vt:lpstr>CASE 3</vt:lpstr>
      <vt:lpstr>CASE 4</vt:lpstr>
      <vt:lpstr>CASE 5</vt:lpstr>
      <vt:lpstr>CASE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2018-02-26T01:15:05Z</dcterms:created>
  <dcterms:modified xsi:type="dcterms:W3CDTF">2018-02-26T03:06:29Z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TC101671179990</vt:lpwstr>
  </property>
</Properties>
</file>