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75" r:id="rId1"/>
  </p:sldMasterIdLst>
  <p:notesMasterIdLst>
    <p:notesMasterId r:id="rId33"/>
  </p:notesMasterIdLst>
  <p:handoutMasterIdLst>
    <p:handoutMasterId r:id="rId34"/>
  </p:handoutMasterIdLst>
  <p:sldIdLst>
    <p:sldId id="2549" r:id="rId2"/>
    <p:sldId id="2594" r:id="rId3"/>
    <p:sldId id="2597" r:id="rId4"/>
    <p:sldId id="2608" r:id="rId5"/>
    <p:sldId id="2595" r:id="rId6"/>
    <p:sldId id="2596" r:id="rId7"/>
    <p:sldId id="2609" r:id="rId8"/>
    <p:sldId id="2598" r:id="rId9"/>
    <p:sldId id="2561" r:id="rId10"/>
    <p:sldId id="2599" r:id="rId11"/>
    <p:sldId id="2610" r:id="rId12"/>
    <p:sldId id="2600" r:id="rId13"/>
    <p:sldId id="2601" r:id="rId14"/>
    <p:sldId id="2602" r:id="rId15"/>
    <p:sldId id="2611" r:id="rId16"/>
    <p:sldId id="2613" r:id="rId17"/>
    <p:sldId id="2612" r:id="rId18"/>
    <p:sldId id="2603" r:id="rId19"/>
    <p:sldId id="2604" r:id="rId20"/>
    <p:sldId id="2614" r:id="rId21"/>
    <p:sldId id="2615" r:id="rId22"/>
    <p:sldId id="2616" r:id="rId23"/>
    <p:sldId id="2617" r:id="rId24"/>
    <p:sldId id="2618" r:id="rId25"/>
    <p:sldId id="2619" r:id="rId26"/>
    <p:sldId id="2620" r:id="rId27"/>
    <p:sldId id="2621" r:id="rId28"/>
    <p:sldId id="2622" r:id="rId29"/>
    <p:sldId id="2623" r:id="rId30"/>
    <p:sldId id="2624" r:id="rId31"/>
    <p:sldId id="2560" r:id="rId32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A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4" autoAdjust="0"/>
    <p:restoredTop sz="94634" autoAdjust="0"/>
  </p:normalViewPr>
  <p:slideViewPr>
    <p:cSldViewPr snapToGrid="0">
      <p:cViewPr varScale="1">
        <p:scale>
          <a:sx n="80" d="100"/>
          <a:sy n="80" d="100"/>
        </p:scale>
        <p:origin x="34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951F77-4E36-4893-91C6-3151A6D5169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5B3944D-D926-4D0F-A305-F5740000747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i="0" dirty="0">
              <a:solidFill>
                <a:schemeClr val="bg1"/>
              </a:solidFill>
            </a:rPr>
            <a:t>Website</a:t>
          </a:r>
          <a:r>
            <a:rPr lang="en-US" sz="2000" b="0" i="0" dirty="0">
              <a:solidFill>
                <a:schemeClr val="bg1"/>
              </a:solidFill>
            </a:rPr>
            <a:t/>
          </a:r>
          <a:br>
            <a:rPr lang="en-US" sz="2000" b="0" i="0" dirty="0">
              <a:solidFill>
                <a:schemeClr val="bg1"/>
              </a:solidFill>
            </a:rPr>
          </a:br>
          <a:r>
            <a:rPr lang="en-US" sz="1600" b="0" i="0" dirty="0">
              <a:solidFill>
                <a:schemeClr val="bg1"/>
              </a:solidFill>
            </a:rPr>
            <a:t>www.stanglerlaw.com</a:t>
          </a:r>
        </a:p>
      </dgm:t>
    </dgm:pt>
    <dgm:pt modelId="{2EA7AC4A-E82B-43F0-A6EA-F599428578FC}" type="parTrans" cxnId="{92D3A76D-ADBB-49F3-861D-D2B74F81812E}">
      <dgm:prSet/>
      <dgm:spPr/>
      <dgm:t>
        <a:bodyPr/>
        <a:lstStyle/>
        <a:p>
          <a:endParaRPr lang="en-US" sz="1600" b="0" i="0"/>
        </a:p>
      </dgm:t>
    </dgm:pt>
    <dgm:pt modelId="{8862CE7B-AE72-45E8-B982-5279C14F7985}" type="sibTrans" cxnId="{92D3A76D-ADBB-49F3-861D-D2B74F81812E}">
      <dgm:prSet/>
      <dgm:spPr/>
      <dgm:t>
        <a:bodyPr/>
        <a:lstStyle/>
        <a:p>
          <a:endParaRPr lang="en-US" sz="1600" b="0" i="0"/>
        </a:p>
      </dgm:t>
    </dgm:pt>
    <dgm:pt modelId="{223932EA-8A4D-4270-95C3-91376155723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i="0" dirty="0">
              <a:solidFill>
                <a:schemeClr val="bg1"/>
              </a:solidFill>
            </a:rPr>
            <a:t>Twitter</a:t>
          </a:r>
          <a:r>
            <a:rPr lang="en-US" sz="2000" b="0" i="0" dirty="0">
              <a:solidFill>
                <a:schemeClr val="bg1"/>
              </a:solidFill>
            </a:rPr>
            <a:t/>
          </a:r>
          <a:br>
            <a:rPr lang="en-US" sz="2000" b="0" i="0" dirty="0">
              <a:solidFill>
                <a:schemeClr val="bg1"/>
              </a:solidFill>
            </a:rPr>
          </a:br>
          <a:r>
            <a:rPr lang="en-US" sz="1600" b="0" i="0" dirty="0">
              <a:solidFill>
                <a:schemeClr val="bg1"/>
              </a:solidFill>
            </a:rPr>
            <a:t>@</a:t>
          </a:r>
          <a:r>
            <a:rPr lang="en-US" sz="1600" b="0" i="0" dirty="0" err="1">
              <a:solidFill>
                <a:schemeClr val="bg1"/>
              </a:solidFill>
            </a:rPr>
            <a:t>shelleystanglerlaw</a:t>
          </a:r>
          <a:endParaRPr lang="en-US" sz="1600" b="0" i="0" dirty="0">
            <a:solidFill>
              <a:schemeClr val="bg1"/>
            </a:solidFill>
          </a:endParaRPr>
        </a:p>
      </dgm:t>
    </dgm:pt>
    <dgm:pt modelId="{E01D4CB3-97D0-4857-AF09-DED2BE24BAAC}" type="parTrans" cxnId="{E37D9CF8-DFE4-4379-9C72-27346573699A}">
      <dgm:prSet/>
      <dgm:spPr/>
      <dgm:t>
        <a:bodyPr/>
        <a:lstStyle/>
        <a:p>
          <a:endParaRPr lang="en-US" sz="1600" b="0" i="0"/>
        </a:p>
      </dgm:t>
    </dgm:pt>
    <dgm:pt modelId="{C201C5C8-D4F2-4559-AF23-68BB4B3E7FB1}" type="sibTrans" cxnId="{E37D9CF8-DFE4-4379-9C72-27346573699A}">
      <dgm:prSet/>
      <dgm:spPr/>
      <dgm:t>
        <a:bodyPr/>
        <a:lstStyle/>
        <a:p>
          <a:endParaRPr lang="en-US" sz="1600" b="0" i="0"/>
        </a:p>
      </dgm:t>
    </dgm:pt>
    <dgm:pt modelId="{BC68B812-A325-41D8-A08E-C2392666DF6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i="0" dirty="0">
              <a:solidFill>
                <a:schemeClr val="bg1"/>
              </a:solidFill>
            </a:rPr>
            <a:t>Email</a:t>
          </a:r>
          <a:r>
            <a:rPr lang="en-US" sz="2000" b="0" i="0" dirty="0">
              <a:solidFill>
                <a:schemeClr val="bg1"/>
              </a:solidFill>
            </a:rPr>
            <a:t/>
          </a:r>
          <a:br>
            <a:rPr lang="en-US" sz="2000" b="0" i="0" dirty="0">
              <a:solidFill>
                <a:schemeClr val="bg1"/>
              </a:solidFill>
            </a:rPr>
          </a:br>
          <a:r>
            <a:rPr lang="en-US" sz="1600" b="0" i="0" dirty="0">
              <a:solidFill>
                <a:schemeClr val="bg1"/>
              </a:solidFill>
            </a:rPr>
            <a:t>shelley@stanglerlaw.com</a:t>
          </a:r>
        </a:p>
      </dgm:t>
    </dgm:pt>
    <dgm:pt modelId="{23A01A1D-B409-49E7-91BA-2321B9A237C2}" type="parTrans" cxnId="{AAD26E9B-C129-46B7-BFCC-98D5999B6B9A}">
      <dgm:prSet/>
      <dgm:spPr/>
      <dgm:t>
        <a:bodyPr/>
        <a:lstStyle/>
        <a:p>
          <a:endParaRPr lang="en-US" sz="1600" b="0" i="0"/>
        </a:p>
      </dgm:t>
    </dgm:pt>
    <dgm:pt modelId="{E950D3C2-0472-429B-98B0-86C856FA65A1}" type="sibTrans" cxnId="{AAD26E9B-C129-46B7-BFCC-98D5999B6B9A}">
      <dgm:prSet/>
      <dgm:spPr/>
      <dgm:t>
        <a:bodyPr/>
        <a:lstStyle/>
        <a:p>
          <a:endParaRPr lang="en-US" sz="1600" b="0" i="0"/>
        </a:p>
      </dgm:t>
    </dgm:pt>
    <dgm:pt modelId="{7D1766B6-66CF-40CE-9693-BD20AFFFA3C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i="0" dirty="0">
              <a:solidFill>
                <a:schemeClr val="bg1"/>
              </a:solidFill>
            </a:rPr>
            <a:t>Phone</a:t>
          </a:r>
          <a:r>
            <a:rPr lang="en-US" sz="2000" b="0" i="0" dirty="0">
              <a:solidFill>
                <a:schemeClr val="bg1"/>
              </a:solidFill>
            </a:rPr>
            <a:t/>
          </a:r>
          <a:br>
            <a:rPr lang="en-US" sz="2000" b="0" i="0" dirty="0">
              <a:solidFill>
                <a:schemeClr val="bg1"/>
              </a:solidFill>
            </a:rPr>
          </a:br>
          <a:r>
            <a:rPr lang="en-US" sz="1600" b="0" i="0" dirty="0">
              <a:solidFill>
                <a:schemeClr val="bg1"/>
              </a:solidFill>
            </a:rPr>
            <a:t>973-379-2500</a:t>
          </a:r>
        </a:p>
      </dgm:t>
    </dgm:pt>
    <dgm:pt modelId="{76694DF4-F7BE-4AF1-9E12-BAEDD42D9ED3}" type="parTrans" cxnId="{EA0F618E-4C96-42F0-9E3C-66B0158BCCBE}">
      <dgm:prSet/>
      <dgm:spPr/>
      <dgm:t>
        <a:bodyPr/>
        <a:lstStyle/>
        <a:p>
          <a:endParaRPr lang="en-US" sz="1600" b="0" i="0"/>
        </a:p>
      </dgm:t>
    </dgm:pt>
    <dgm:pt modelId="{0C6A2CC7-5741-4D63-A8FF-E7E06F0D1222}" type="sibTrans" cxnId="{EA0F618E-4C96-42F0-9E3C-66B0158BCCBE}">
      <dgm:prSet/>
      <dgm:spPr/>
      <dgm:t>
        <a:bodyPr/>
        <a:lstStyle/>
        <a:p>
          <a:endParaRPr lang="en-US" sz="1600" b="0" i="0"/>
        </a:p>
      </dgm:t>
    </dgm:pt>
    <dgm:pt modelId="{F61FEBF0-CB2F-4364-8F44-722FB7578D18}" type="pres">
      <dgm:prSet presAssocID="{D7951F77-4E36-4893-91C6-3151A6D5169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0C455E-839B-4494-8D06-326978CB28A7}" type="pres">
      <dgm:prSet presAssocID="{65B3944D-D926-4D0F-A305-F5740000747A}" presName="compNode" presStyleCnt="0"/>
      <dgm:spPr/>
    </dgm:pt>
    <dgm:pt modelId="{1DA8A0A9-929F-455B-B8BD-92EC86B6A862}" type="pres">
      <dgm:prSet presAssocID="{65B3944D-D926-4D0F-A305-F5740000747A}" presName="bgRect" presStyleLbl="bgShp" presStyleIdx="0" presStyleCnt="4"/>
      <dgm:spPr>
        <a:prstGeom prst="rect">
          <a:avLst/>
        </a:prstGeom>
        <a:noFill/>
        <a:ln w="22225">
          <a:noFill/>
        </a:ln>
        <a:effectLst/>
      </dgm:spPr>
    </dgm:pt>
    <dgm:pt modelId="{70C56EED-B0B5-4180-A100-474B69DE81C3}" type="pres">
      <dgm:prSet presAssocID="{65B3944D-D926-4D0F-A305-F5740000747A}" presName="iconRect" presStyleLbl="node1" presStyleIdx="0" presStyleCnt="4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ed"/>
        </a:ext>
      </dgm:extLst>
    </dgm:pt>
    <dgm:pt modelId="{1827E2BA-EA13-4751-82F2-976CBDED6C82}" type="pres">
      <dgm:prSet presAssocID="{65B3944D-D926-4D0F-A305-F5740000747A}" presName="spaceRect" presStyleCnt="0"/>
      <dgm:spPr/>
    </dgm:pt>
    <dgm:pt modelId="{C38A5A37-0883-4EE3-9002-010A6D324785}" type="pres">
      <dgm:prSet presAssocID="{65B3944D-D926-4D0F-A305-F5740000747A}" presName="parTx" presStyleLbl="revTx" presStyleIdx="0" presStyleCnt="4" custLinFactNeighborX="0" custLinFactNeighborY="526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1CE6EA1-CB92-41CD-8FAE-4CFF03E26BE6}" type="pres">
      <dgm:prSet presAssocID="{8862CE7B-AE72-45E8-B982-5279C14F7985}" presName="sibTrans" presStyleCnt="0"/>
      <dgm:spPr/>
    </dgm:pt>
    <dgm:pt modelId="{B92A22D8-3945-4B03-98DB-8A590020AE99}" type="pres">
      <dgm:prSet presAssocID="{223932EA-8A4D-4270-95C3-913761557237}" presName="compNode" presStyleCnt="0"/>
      <dgm:spPr/>
    </dgm:pt>
    <dgm:pt modelId="{A7FEDAED-2CDA-4D2F-883D-8D7438E3B422}" type="pres">
      <dgm:prSet presAssocID="{223932EA-8A4D-4270-95C3-913761557237}" presName="bgRect" presStyleLbl="bgShp" presStyleIdx="1" presStyleCnt="4"/>
      <dgm:spPr>
        <a:prstGeom prst="rect">
          <a:avLst/>
        </a:prstGeom>
        <a:noFill/>
        <a:ln w="22225">
          <a:noFill/>
        </a:ln>
        <a:effectLst/>
      </dgm:spPr>
    </dgm:pt>
    <dgm:pt modelId="{7297DA32-36DE-4F9A-BB44-A3F001A7D7C3}" type="pres">
      <dgm:prSet presAssocID="{223932EA-8A4D-4270-95C3-913761557237}" presName="iconRect" presStyleLbl="node1" presStyleIdx="1" presStyleCnt="4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E3DC658D-83A0-48BE-9074-9EB3678901E1}" type="pres">
      <dgm:prSet presAssocID="{223932EA-8A4D-4270-95C3-913761557237}" presName="spaceRect" presStyleCnt="0"/>
      <dgm:spPr/>
    </dgm:pt>
    <dgm:pt modelId="{8F0FD205-8F23-4B47-859A-41BB69D2EDEE}" type="pres">
      <dgm:prSet presAssocID="{223932EA-8A4D-4270-95C3-913761557237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FA75C0E-13A0-4D0C-ACA8-B29E381BEF9A}" type="pres">
      <dgm:prSet presAssocID="{C201C5C8-D4F2-4559-AF23-68BB4B3E7FB1}" presName="sibTrans" presStyleCnt="0"/>
      <dgm:spPr/>
    </dgm:pt>
    <dgm:pt modelId="{763367BB-4527-4646-8015-D79C10A337E8}" type="pres">
      <dgm:prSet presAssocID="{BC68B812-A325-41D8-A08E-C2392666DF66}" presName="compNode" presStyleCnt="0"/>
      <dgm:spPr/>
    </dgm:pt>
    <dgm:pt modelId="{712D2B29-4977-4B70-ABE9-215A9E804015}" type="pres">
      <dgm:prSet presAssocID="{BC68B812-A325-41D8-A08E-C2392666DF66}" presName="bgRect" presStyleLbl="bgShp" presStyleIdx="2" presStyleCnt="4"/>
      <dgm:spPr>
        <a:prstGeom prst="rect">
          <a:avLst/>
        </a:prstGeom>
        <a:noFill/>
        <a:ln w="22225">
          <a:noFill/>
        </a:ln>
        <a:effectLst/>
      </dgm:spPr>
    </dgm:pt>
    <dgm:pt modelId="{6C7A9EF9-02EB-4D4D-A251-EC3A2F0EFD57}" type="pres">
      <dgm:prSet presAssocID="{BC68B812-A325-41D8-A08E-C2392666DF66}" presName="iconRect" presStyleLbl="node1" presStyleIdx="2" presStyleCnt="4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13497251-DF6D-4038-B1ED-CA29B33C0A2F}" type="pres">
      <dgm:prSet presAssocID="{BC68B812-A325-41D8-A08E-C2392666DF66}" presName="spaceRect" presStyleCnt="0"/>
      <dgm:spPr/>
    </dgm:pt>
    <dgm:pt modelId="{516FEABD-B159-4827-91AC-07F0FC9EFC37}" type="pres">
      <dgm:prSet presAssocID="{BC68B812-A325-41D8-A08E-C2392666DF66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80E91A4-0DB6-46AF-871B-67918081435B}" type="pres">
      <dgm:prSet presAssocID="{E950D3C2-0472-429B-98B0-86C856FA65A1}" presName="sibTrans" presStyleCnt="0"/>
      <dgm:spPr/>
    </dgm:pt>
    <dgm:pt modelId="{DD57C002-1714-4E12-872A-FCE88CC043FE}" type="pres">
      <dgm:prSet presAssocID="{7D1766B6-66CF-40CE-9693-BD20AFFFA3C9}" presName="compNode" presStyleCnt="0"/>
      <dgm:spPr/>
    </dgm:pt>
    <dgm:pt modelId="{59534EC1-7FD9-454B-8378-AACE14683CA9}" type="pres">
      <dgm:prSet presAssocID="{7D1766B6-66CF-40CE-9693-BD20AFFFA3C9}" presName="bgRect" presStyleLbl="bgShp" presStyleIdx="3" presStyleCnt="4"/>
      <dgm:spPr>
        <a:prstGeom prst="rect">
          <a:avLst/>
        </a:prstGeom>
        <a:noFill/>
        <a:ln w="22225">
          <a:noFill/>
        </a:ln>
        <a:effectLst/>
      </dgm:spPr>
    </dgm:pt>
    <dgm:pt modelId="{E81A461C-9D61-4B88-8277-F9DC532D2140}" type="pres">
      <dgm:prSet presAssocID="{7D1766B6-66CF-40CE-9693-BD20AFFFA3C9}" presName="iconRect" presStyleLbl="node1" presStyleIdx="3" presStyleCnt="4"/>
      <dgm:spPr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79C87944-7AB8-4146-A381-E36FC48D5AE7}" type="pres">
      <dgm:prSet presAssocID="{7D1766B6-66CF-40CE-9693-BD20AFFFA3C9}" presName="spaceRect" presStyleCnt="0"/>
      <dgm:spPr/>
    </dgm:pt>
    <dgm:pt modelId="{CC81887C-6C6F-4E1A-BA2B-49AE8504B865}" type="pres">
      <dgm:prSet presAssocID="{7D1766B6-66CF-40CE-9693-BD20AFFFA3C9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F57AC0B7-F603-4C41-BF48-9041FAA60E8E}" type="presOf" srcId="{65B3944D-D926-4D0F-A305-F5740000747A}" destId="{C38A5A37-0883-4EE3-9002-010A6D324785}" srcOrd="0" destOrd="0" presId="urn:microsoft.com/office/officeart/2018/2/layout/IconVerticalSolidList"/>
    <dgm:cxn modelId="{92D3A76D-ADBB-49F3-861D-D2B74F81812E}" srcId="{D7951F77-4E36-4893-91C6-3151A6D51694}" destId="{65B3944D-D926-4D0F-A305-F5740000747A}" srcOrd="0" destOrd="0" parTransId="{2EA7AC4A-E82B-43F0-A6EA-F599428578FC}" sibTransId="{8862CE7B-AE72-45E8-B982-5279C14F7985}"/>
    <dgm:cxn modelId="{AAD26E9B-C129-46B7-BFCC-98D5999B6B9A}" srcId="{D7951F77-4E36-4893-91C6-3151A6D51694}" destId="{BC68B812-A325-41D8-A08E-C2392666DF66}" srcOrd="2" destOrd="0" parTransId="{23A01A1D-B409-49E7-91BA-2321B9A237C2}" sibTransId="{E950D3C2-0472-429B-98B0-86C856FA65A1}"/>
    <dgm:cxn modelId="{90986C5B-BF7B-4231-8046-782BAE77E788}" type="presOf" srcId="{BC68B812-A325-41D8-A08E-C2392666DF66}" destId="{516FEABD-B159-4827-91AC-07F0FC9EFC37}" srcOrd="0" destOrd="0" presId="urn:microsoft.com/office/officeart/2018/2/layout/IconVerticalSolidList"/>
    <dgm:cxn modelId="{EA0F618E-4C96-42F0-9E3C-66B0158BCCBE}" srcId="{D7951F77-4E36-4893-91C6-3151A6D51694}" destId="{7D1766B6-66CF-40CE-9693-BD20AFFFA3C9}" srcOrd="3" destOrd="0" parTransId="{76694DF4-F7BE-4AF1-9E12-BAEDD42D9ED3}" sibTransId="{0C6A2CC7-5741-4D63-A8FF-E7E06F0D1222}"/>
    <dgm:cxn modelId="{9D5AFC8C-3FE5-4AED-9F29-5D039E47B81F}" type="presOf" srcId="{D7951F77-4E36-4893-91C6-3151A6D51694}" destId="{F61FEBF0-CB2F-4364-8F44-722FB7578D18}" srcOrd="0" destOrd="0" presId="urn:microsoft.com/office/officeart/2018/2/layout/IconVerticalSolidList"/>
    <dgm:cxn modelId="{643FF34F-8DBA-4A80-B845-400878209600}" type="presOf" srcId="{7D1766B6-66CF-40CE-9693-BD20AFFFA3C9}" destId="{CC81887C-6C6F-4E1A-BA2B-49AE8504B865}" srcOrd="0" destOrd="0" presId="urn:microsoft.com/office/officeart/2018/2/layout/IconVerticalSolidList"/>
    <dgm:cxn modelId="{F79F3718-923D-468C-9B77-780F8F356013}" type="presOf" srcId="{223932EA-8A4D-4270-95C3-913761557237}" destId="{8F0FD205-8F23-4B47-859A-41BB69D2EDEE}" srcOrd="0" destOrd="0" presId="urn:microsoft.com/office/officeart/2018/2/layout/IconVerticalSolidList"/>
    <dgm:cxn modelId="{E37D9CF8-DFE4-4379-9C72-27346573699A}" srcId="{D7951F77-4E36-4893-91C6-3151A6D51694}" destId="{223932EA-8A4D-4270-95C3-913761557237}" srcOrd="1" destOrd="0" parTransId="{E01D4CB3-97D0-4857-AF09-DED2BE24BAAC}" sibTransId="{C201C5C8-D4F2-4559-AF23-68BB4B3E7FB1}"/>
    <dgm:cxn modelId="{30F222E0-DF1F-4484-B140-6B7C6520EA89}" type="presParOf" srcId="{F61FEBF0-CB2F-4364-8F44-722FB7578D18}" destId="{F50C455E-839B-4494-8D06-326978CB28A7}" srcOrd="0" destOrd="0" presId="urn:microsoft.com/office/officeart/2018/2/layout/IconVerticalSolidList"/>
    <dgm:cxn modelId="{4FA9135E-4FFF-4848-9413-1BF026DB0BED}" type="presParOf" srcId="{F50C455E-839B-4494-8D06-326978CB28A7}" destId="{1DA8A0A9-929F-455B-B8BD-92EC86B6A862}" srcOrd="0" destOrd="0" presId="urn:microsoft.com/office/officeart/2018/2/layout/IconVerticalSolidList"/>
    <dgm:cxn modelId="{D16731A0-71A2-43AF-BF53-727392BD9F51}" type="presParOf" srcId="{F50C455E-839B-4494-8D06-326978CB28A7}" destId="{70C56EED-B0B5-4180-A100-474B69DE81C3}" srcOrd="1" destOrd="0" presId="urn:microsoft.com/office/officeart/2018/2/layout/IconVerticalSolidList"/>
    <dgm:cxn modelId="{4A8AA9B9-F7DD-4A1D-B570-4456CEC74161}" type="presParOf" srcId="{F50C455E-839B-4494-8D06-326978CB28A7}" destId="{1827E2BA-EA13-4751-82F2-976CBDED6C82}" srcOrd="2" destOrd="0" presId="urn:microsoft.com/office/officeart/2018/2/layout/IconVerticalSolidList"/>
    <dgm:cxn modelId="{DDE1A35C-0892-4749-9900-354FF724E1E5}" type="presParOf" srcId="{F50C455E-839B-4494-8D06-326978CB28A7}" destId="{C38A5A37-0883-4EE3-9002-010A6D324785}" srcOrd="3" destOrd="0" presId="urn:microsoft.com/office/officeart/2018/2/layout/IconVerticalSolidList"/>
    <dgm:cxn modelId="{D3D3D519-863B-49A0-9C3F-051416EA153D}" type="presParOf" srcId="{F61FEBF0-CB2F-4364-8F44-722FB7578D18}" destId="{21CE6EA1-CB92-41CD-8FAE-4CFF03E26BE6}" srcOrd="1" destOrd="0" presId="urn:microsoft.com/office/officeart/2018/2/layout/IconVerticalSolidList"/>
    <dgm:cxn modelId="{9D15FC18-0098-4A72-8D76-E82F2C2E180C}" type="presParOf" srcId="{F61FEBF0-CB2F-4364-8F44-722FB7578D18}" destId="{B92A22D8-3945-4B03-98DB-8A590020AE99}" srcOrd="2" destOrd="0" presId="urn:microsoft.com/office/officeart/2018/2/layout/IconVerticalSolidList"/>
    <dgm:cxn modelId="{7BC74BD9-A7ED-4402-9D3B-B1A5776A7EAD}" type="presParOf" srcId="{B92A22D8-3945-4B03-98DB-8A590020AE99}" destId="{A7FEDAED-2CDA-4D2F-883D-8D7438E3B422}" srcOrd="0" destOrd="0" presId="urn:microsoft.com/office/officeart/2018/2/layout/IconVerticalSolidList"/>
    <dgm:cxn modelId="{8C85A1A0-97AB-4188-8D32-DBD98A9FDB6A}" type="presParOf" srcId="{B92A22D8-3945-4B03-98DB-8A590020AE99}" destId="{7297DA32-36DE-4F9A-BB44-A3F001A7D7C3}" srcOrd="1" destOrd="0" presId="urn:microsoft.com/office/officeart/2018/2/layout/IconVerticalSolidList"/>
    <dgm:cxn modelId="{EB678E6A-2F37-4857-8F4D-6FB66B193092}" type="presParOf" srcId="{B92A22D8-3945-4B03-98DB-8A590020AE99}" destId="{E3DC658D-83A0-48BE-9074-9EB3678901E1}" srcOrd="2" destOrd="0" presId="urn:microsoft.com/office/officeart/2018/2/layout/IconVerticalSolidList"/>
    <dgm:cxn modelId="{08E40640-4D3B-4852-AF2D-2E0C224FF474}" type="presParOf" srcId="{B92A22D8-3945-4B03-98DB-8A590020AE99}" destId="{8F0FD205-8F23-4B47-859A-41BB69D2EDEE}" srcOrd="3" destOrd="0" presId="urn:microsoft.com/office/officeart/2018/2/layout/IconVerticalSolidList"/>
    <dgm:cxn modelId="{9C6E34DB-EF0D-43A5-A1E0-39D065733597}" type="presParOf" srcId="{F61FEBF0-CB2F-4364-8F44-722FB7578D18}" destId="{AFA75C0E-13A0-4D0C-ACA8-B29E381BEF9A}" srcOrd="3" destOrd="0" presId="urn:microsoft.com/office/officeart/2018/2/layout/IconVerticalSolidList"/>
    <dgm:cxn modelId="{AC8A67FF-09EA-4C04-AE25-5A9F33A57654}" type="presParOf" srcId="{F61FEBF0-CB2F-4364-8F44-722FB7578D18}" destId="{763367BB-4527-4646-8015-D79C10A337E8}" srcOrd="4" destOrd="0" presId="urn:microsoft.com/office/officeart/2018/2/layout/IconVerticalSolidList"/>
    <dgm:cxn modelId="{5BC094CB-F2E0-4918-9AC7-082F24D0AC9E}" type="presParOf" srcId="{763367BB-4527-4646-8015-D79C10A337E8}" destId="{712D2B29-4977-4B70-ABE9-215A9E804015}" srcOrd="0" destOrd="0" presId="urn:microsoft.com/office/officeart/2018/2/layout/IconVerticalSolidList"/>
    <dgm:cxn modelId="{8583FA80-D558-4B21-9EFE-C8F712D37D97}" type="presParOf" srcId="{763367BB-4527-4646-8015-D79C10A337E8}" destId="{6C7A9EF9-02EB-4D4D-A251-EC3A2F0EFD57}" srcOrd="1" destOrd="0" presId="urn:microsoft.com/office/officeart/2018/2/layout/IconVerticalSolidList"/>
    <dgm:cxn modelId="{FF2B3AFE-5D78-4AF4-BD5D-10DA64FD2E34}" type="presParOf" srcId="{763367BB-4527-4646-8015-D79C10A337E8}" destId="{13497251-DF6D-4038-B1ED-CA29B33C0A2F}" srcOrd="2" destOrd="0" presId="urn:microsoft.com/office/officeart/2018/2/layout/IconVerticalSolidList"/>
    <dgm:cxn modelId="{03E26A79-059D-4B0B-B311-C422C1F45874}" type="presParOf" srcId="{763367BB-4527-4646-8015-D79C10A337E8}" destId="{516FEABD-B159-4827-91AC-07F0FC9EFC37}" srcOrd="3" destOrd="0" presId="urn:microsoft.com/office/officeart/2018/2/layout/IconVerticalSolidList"/>
    <dgm:cxn modelId="{7DF7C674-8C32-4721-BFBF-41FDC484E9DE}" type="presParOf" srcId="{F61FEBF0-CB2F-4364-8F44-722FB7578D18}" destId="{580E91A4-0DB6-46AF-871B-67918081435B}" srcOrd="5" destOrd="0" presId="urn:microsoft.com/office/officeart/2018/2/layout/IconVerticalSolidList"/>
    <dgm:cxn modelId="{69E1E3B7-31C1-4B29-966A-E5A8BB0D531A}" type="presParOf" srcId="{F61FEBF0-CB2F-4364-8F44-722FB7578D18}" destId="{DD57C002-1714-4E12-872A-FCE88CC043FE}" srcOrd="6" destOrd="0" presId="urn:microsoft.com/office/officeart/2018/2/layout/IconVerticalSolidList"/>
    <dgm:cxn modelId="{EFAE7F8F-7259-4084-AAA5-1FF2B2F8421F}" type="presParOf" srcId="{DD57C002-1714-4E12-872A-FCE88CC043FE}" destId="{59534EC1-7FD9-454B-8378-AACE14683CA9}" srcOrd="0" destOrd="0" presId="urn:microsoft.com/office/officeart/2018/2/layout/IconVerticalSolidList"/>
    <dgm:cxn modelId="{800A25F1-C44E-4FE9-8A17-1481D23F9CD2}" type="presParOf" srcId="{DD57C002-1714-4E12-872A-FCE88CC043FE}" destId="{E81A461C-9D61-4B88-8277-F9DC532D2140}" srcOrd="1" destOrd="0" presId="urn:microsoft.com/office/officeart/2018/2/layout/IconVerticalSolidList"/>
    <dgm:cxn modelId="{A87D708E-7950-48D7-9212-063B037786BA}" type="presParOf" srcId="{DD57C002-1714-4E12-872A-FCE88CC043FE}" destId="{79C87944-7AB8-4146-A381-E36FC48D5AE7}" srcOrd="2" destOrd="0" presId="urn:microsoft.com/office/officeart/2018/2/layout/IconVerticalSolidList"/>
    <dgm:cxn modelId="{EC725DBF-F357-4C9A-A034-C4DE0610B5FD}" type="presParOf" srcId="{DD57C002-1714-4E12-872A-FCE88CC043FE}" destId="{CC81887C-6C6F-4E1A-BA2B-49AE8504B865}" srcOrd="3" destOrd="0" presId="urn:microsoft.com/office/officeart/2018/2/layout/IconVerticalSoli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8A0A9-929F-455B-B8BD-92EC86B6A862}">
      <dsp:nvSpPr>
        <dsp:cNvPr id="0" name=""/>
        <dsp:cNvSpPr/>
      </dsp:nvSpPr>
      <dsp:spPr>
        <a:xfrm>
          <a:off x="0" y="1632"/>
          <a:ext cx="4535487" cy="827486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56EED-B0B5-4180-A100-474B69DE81C3}">
      <dsp:nvSpPr>
        <dsp:cNvPr id="0" name=""/>
        <dsp:cNvSpPr/>
      </dsp:nvSpPr>
      <dsp:spPr>
        <a:xfrm>
          <a:off x="250314" y="187817"/>
          <a:ext cx="455117" cy="455117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A5A37-0883-4EE3-9002-010A6D324785}">
      <dsp:nvSpPr>
        <dsp:cNvPr id="0" name=""/>
        <dsp:cNvSpPr/>
      </dsp:nvSpPr>
      <dsp:spPr>
        <a:xfrm>
          <a:off x="955746" y="45175"/>
          <a:ext cx="3579740" cy="827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76" tIns="87576" rIns="87576" bIns="87576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>
              <a:solidFill>
                <a:schemeClr val="bg1"/>
              </a:solidFill>
            </a:rPr>
            <a:t>Website</a:t>
          </a:r>
          <a:r>
            <a:rPr lang="en-US" sz="2000" b="0" i="0" kern="1200" dirty="0">
              <a:solidFill>
                <a:schemeClr val="bg1"/>
              </a:solidFill>
            </a:rPr>
            <a:t/>
          </a:r>
          <a:br>
            <a:rPr lang="en-US" sz="2000" b="0" i="0" kern="1200" dirty="0">
              <a:solidFill>
                <a:schemeClr val="bg1"/>
              </a:solidFill>
            </a:rPr>
          </a:br>
          <a:r>
            <a:rPr lang="en-US" sz="1600" b="0" i="0" kern="1200" dirty="0">
              <a:solidFill>
                <a:schemeClr val="bg1"/>
              </a:solidFill>
            </a:rPr>
            <a:t>www.stanglerlaw.com</a:t>
          </a:r>
        </a:p>
      </dsp:txBody>
      <dsp:txXfrm>
        <a:off x="955746" y="45175"/>
        <a:ext cx="3579740" cy="827486"/>
      </dsp:txXfrm>
    </dsp:sp>
    <dsp:sp modelId="{A7FEDAED-2CDA-4D2F-883D-8D7438E3B422}">
      <dsp:nvSpPr>
        <dsp:cNvPr id="0" name=""/>
        <dsp:cNvSpPr/>
      </dsp:nvSpPr>
      <dsp:spPr>
        <a:xfrm>
          <a:off x="0" y="1035990"/>
          <a:ext cx="4535487" cy="827486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97DA32-36DE-4F9A-BB44-A3F001A7D7C3}">
      <dsp:nvSpPr>
        <dsp:cNvPr id="0" name=""/>
        <dsp:cNvSpPr/>
      </dsp:nvSpPr>
      <dsp:spPr>
        <a:xfrm>
          <a:off x="250314" y="1222174"/>
          <a:ext cx="455117" cy="455117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0FD205-8F23-4B47-859A-41BB69D2EDEE}">
      <dsp:nvSpPr>
        <dsp:cNvPr id="0" name=""/>
        <dsp:cNvSpPr/>
      </dsp:nvSpPr>
      <dsp:spPr>
        <a:xfrm>
          <a:off x="955746" y="1035990"/>
          <a:ext cx="3579740" cy="827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76" tIns="87576" rIns="87576" bIns="87576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>
              <a:solidFill>
                <a:schemeClr val="bg1"/>
              </a:solidFill>
            </a:rPr>
            <a:t>Twitter</a:t>
          </a:r>
          <a:r>
            <a:rPr lang="en-US" sz="2000" b="0" i="0" kern="1200" dirty="0">
              <a:solidFill>
                <a:schemeClr val="bg1"/>
              </a:solidFill>
            </a:rPr>
            <a:t/>
          </a:r>
          <a:br>
            <a:rPr lang="en-US" sz="2000" b="0" i="0" kern="1200" dirty="0">
              <a:solidFill>
                <a:schemeClr val="bg1"/>
              </a:solidFill>
            </a:rPr>
          </a:br>
          <a:r>
            <a:rPr lang="en-US" sz="1600" b="0" i="0" kern="1200" dirty="0">
              <a:solidFill>
                <a:schemeClr val="bg1"/>
              </a:solidFill>
            </a:rPr>
            <a:t>@</a:t>
          </a:r>
          <a:r>
            <a:rPr lang="en-US" sz="1600" b="0" i="0" kern="1200" dirty="0" err="1">
              <a:solidFill>
                <a:schemeClr val="bg1"/>
              </a:solidFill>
            </a:rPr>
            <a:t>shelleystanglerlaw</a:t>
          </a:r>
          <a:endParaRPr lang="en-US" sz="1600" b="0" i="0" kern="1200" dirty="0">
            <a:solidFill>
              <a:schemeClr val="bg1"/>
            </a:solidFill>
          </a:endParaRPr>
        </a:p>
      </dsp:txBody>
      <dsp:txXfrm>
        <a:off x="955746" y="1035990"/>
        <a:ext cx="3579740" cy="827486"/>
      </dsp:txXfrm>
    </dsp:sp>
    <dsp:sp modelId="{712D2B29-4977-4B70-ABE9-215A9E804015}">
      <dsp:nvSpPr>
        <dsp:cNvPr id="0" name=""/>
        <dsp:cNvSpPr/>
      </dsp:nvSpPr>
      <dsp:spPr>
        <a:xfrm>
          <a:off x="0" y="2070348"/>
          <a:ext cx="4535487" cy="827486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A9EF9-02EB-4D4D-A251-EC3A2F0EFD57}">
      <dsp:nvSpPr>
        <dsp:cNvPr id="0" name=""/>
        <dsp:cNvSpPr/>
      </dsp:nvSpPr>
      <dsp:spPr>
        <a:xfrm>
          <a:off x="250314" y="2256532"/>
          <a:ext cx="455117" cy="455117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6FEABD-B159-4827-91AC-07F0FC9EFC37}">
      <dsp:nvSpPr>
        <dsp:cNvPr id="0" name=""/>
        <dsp:cNvSpPr/>
      </dsp:nvSpPr>
      <dsp:spPr>
        <a:xfrm>
          <a:off x="955746" y="2070348"/>
          <a:ext cx="3579740" cy="827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76" tIns="87576" rIns="87576" bIns="87576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>
              <a:solidFill>
                <a:schemeClr val="bg1"/>
              </a:solidFill>
            </a:rPr>
            <a:t>Email</a:t>
          </a:r>
          <a:r>
            <a:rPr lang="en-US" sz="2000" b="0" i="0" kern="1200" dirty="0">
              <a:solidFill>
                <a:schemeClr val="bg1"/>
              </a:solidFill>
            </a:rPr>
            <a:t/>
          </a:r>
          <a:br>
            <a:rPr lang="en-US" sz="2000" b="0" i="0" kern="1200" dirty="0">
              <a:solidFill>
                <a:schemeClr val="bg1"/>
              </a:solidFill>
            </a:rPr>
          </a:br>
          <a:r>
            <a:rPr lang="en-US" sz="1600" b="0" i="0" kern="1200" dirty="0">
              <a:solidFill>
                <a:schemeClr val="bg1"/>
              </a:solidFill>
            </a:rPr>
            <a:t>shelley@stanglerlaw.com</a:t>
          </a:r>
        </a:p>
      </dsp:txBody>
      <dsp:txXfrm>
        <a:off x="955746" y="2070348"/>
        <a:ext cx="3579740" cy="827486"/>
      </dsp:txXfrm>
    </dsp:sp>
    <dsp:sp modelId="{59534EC1-7FD9-454B-8378-AACE14683CA9}">
      <dsp:nvSpPr>
        <dsp:cNvPr id="0" name=""/>
        <dsp:cNvSpPr/>
      </dsp:nvSpPr>
      <dsp:spPr>
        <a:xfrm>
          <a:off x="0" y="3104706"/>
          <a:ext cx="4535487" cy="827486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1A461C-9D61-4B88-8277-F9DC532D2140}">
      <dsp:nvSpPr>
        <dsp:cNvPr id="0" name=""/>
        <dsp:cNvSpPr/>
      </dsp:nvSpPr>
      <dsp:spPr>
        <a:xfrm>
          <a:off x="250314" y="3290890"/>
          <a:ext cx="455117" cy="455117"/>
        </a:xfrm>
        <a:prstGeom prst="rect">
          <a:avLst/>
        </a:prstGeom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1887C-6C6F-4E1A-BA2B-49AE8504B865}">
      <dsp:nvSpPr>
        <dsp:cNvPr id="0" name=""/>
        <dsp:cNvSpPr/>
      </dsp:nvSpPr>
      <dsp:spPr>
        <a:xfrm>
          <a:off x="955746" y="3104706"/>
          <a:ext cx="3579740" cy="827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76" tIns="87576" rIns="87576" bIns="87576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>
              <a:solidFill>
                <a:schemeClr val="bg1"/>
              </a:solidFill>
            </a:rPr>
            <a:t>Phone</a:t>
          </a:r>
          <a:r>
            <a:rPr lang="en-US" sz="2000" b="0" i="0" kern="1200" dirty="0">
              <a:solidFill>
                <a:schemeClr val="bg1"/>
              </a:solidFill>
            </a:rPr>
            <a:t/>
          </a:r>
          <a:br>
            <a:rPr lang="en-US" sz="2000" b="0" i="0" kern="1200" dirty="0">
              <a:solidFill>
                <a:schemeClr val="bg1"/>
              </a:solidFill>
            </a:rPr>
          </a:br>
          <a:r>
            <a:rPr lang="en-US" sz="1600" b="0" i="0" kern="1200" dirty="0">
              <a:solidFill>
                <a:schemeClr val="bg1"/>
              </a:solidFill>
            </a:rPr>
            <a:t>973-379-2500</a:t>
          </a:r>
        </a:p>
      </dsp:txBody>
      <dsp:txXfrm>
        <a:off x="955746" y="3104706"/>
        <a:ext cx="3579740" cy="8274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E8FA38E-9F41-1A45-879F-0B93BA5093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016A96-BC72-0640-9AEE-870574F388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0B091C-A27C-3C4B-82F1-DDBD9A0282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801FC8B-EC93-C64D-BBD2-37E30DAF45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7D4734-4CAE-4B5B-A5BF-2204F73025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15A48E-F7AD-43EC-AC50-8729FE3865BE}" type="datetimeFigureOut">
              <a:rPr lang="en-US" smtClean="0"/>
              <a:t>5/27/2022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11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955F854-E2CE-6F4E-A0CF-CB175674CF4C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7D111EE-B1CE-3F40-8B0E-AB6A92B854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84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AC06A-4905-4B1A-83C1-3B011A8CF04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310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8669" y="854538"/>
            <a:ext cx="4567608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5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1440" y="4429842"/>
            <a:ext cx="4567608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6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28A7DB8-FEA5-5A4A-85DF-FA1ADFB3EF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33721" y="-19458"/>
            <a:ext cx="7261837" cy="6877457"/>
          </a:xfrm>
          <a:custGeom>
            <a:avLst/>
            <a:gdLst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3440072 w 8464509"/>
              <a:gd name="connsiteY6" fmla="*/ 6839148 h 6858000"/>
              <a:gd name="connsiteX7" fmla="*/ 0 w 8464509"/>
              <a:gd name="connsiteY7" fmla="*/ 685800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0 w 8464509"/>
              <a:gd name="connsiteY6" fmla="*/ 6858000 h 6858000"/>
              <a:gd name="connsiteX7" fmla="*/ 3426278 w 8464509"/>
              <a:gd name="connsiteY7" fmla="*/ 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426278 w 8464509"/>
              <a:gd name="connsiteY6" fmla="*/ 0 h 6858000"/>
              <a:gd name="connsiteX0" fmla="*/ 3993491 w 8464509"/>
              <a:gd name="connsiteY0" fmla="*/ 19455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993491 w 8464509"/>
              <a:gd name="connsiteY6" fmla="*/ 19455 h 6858000"/>
              <a:gd name="connsiteX0" fmla="*/ 3993491 w 8464509"/>
              <a:gd name="connsiteY0" fmla="*/ 19455 h 6858000"/>
              <a:gd name="connsiteX1" fmla="*/ 3440072 w 8464509"/>
              <a:gd name="connsiteY1" fmla="*/ 37000 h 6858000"/>
              <a:gd name="connsiteX2" fmla="*/ 8464509 w 8464509"/>
              <a:gd name="connsiteY2" fmla="*/ 0 h 6858000"/>
              <a:gd name="connsiteX3" fmla="*/ 8464509 w 8464509"/>
              <a:gd name="connsiteY3" fmla="*/ 6858000 h 6858000"/>
              <a:gd name="connsiteX4" fmla="*/ 0 w 8464509"/>
              <a:gd name="connsiteY4" fmla="*/ 6858000 h 6858000"/>
              <a:gd name="connsiteX5" fmla="*/ 3993491 w 8464509"/>
              <a:gd name="connsiteY5" fmla="*/ 19455 h 6858000"/>
              <a:gd name="connsiteX0" fmla="*/ 3993491 w 8464509"/>
              <a:gd name="connsiteY0" fmla="*/ 19455 h 6858000"/>
              <a:gd name="connsiteX1" fmla="*/ 8464509 w 8464509"/>
              <a:gd name="connsiteY1" fmla="*/ 0 h 6858000"/>
              <a:gd name="connsiteX2" fmla="*/ 8464509 w 8464509"/>
              <a:gd name="connsiteY2" fmla="*/ 6858000 h 6858000"/>
              <a:gd name="connsiteX3" fmla="*/ 0 w 8464509"/>
              <a:gd name="connsiteY3" fmla="*/ 6858000 h 6858000"/>
              <a:gd name="connsiteX4" fmla="*/ 3993491 w 8464509"/>
              <a:gd name="connsiteY4" fmla="*/ 19455 h 6858000"/>
              <a:gd name="connsiteX0" fmla="*/ 4061557 w 8464509"/>
              <a:gd name="connsiteY0" fmla="*/ 0 h 6858001"/>
              <a:gd name="connsiteX1" fmla="*/ 8464509 w 8464509"/>
              <a:gd name="connsiteY1" fmla="*/ 1 h 6858001"/>
              <a:gd name="connsiteX2" fmla="*/ 8464509 w 8464509"/>
              <a:gd name="connsiteY2" fmla="*/ 6858001 h 6858001"/>
              <a:gd name="connsiteX3" fmla="*/ 0 w 8464509"/>
              <a:gd name="connsiteY3" fmla="*/ 6858001 h 6858001"/>
              <a:gd name="connsiteX4" fmla="*/ 4061557 w 8464509"/>
              <a:gd name="connsiteY4" fmla="*/ 0 h 6858001"/>
              <a:gd name="connsiteX0" fmla="*/ 5059852 w 8464509"/>
              <a:gd name="connsiteY0" fmla="*/ 19454 h 6858000"/>
              <a:gd name="connsiteX1" fmla="*/ 8464509 w 8464509"/>
              <a:gd name="connsiteY1" fmla="*/ 0 h 6858000"/>
              <a:gd name="connsiteX2" fmla="*/ 8464509 w 8464509"/>
              <a:gd name="connsiteY2" fmla="*/ 6858000 h 6858000"/>
              <a:gd name="connsiteX3" fmla="*/ 0 w 8464509"/>
              <a:gd name="connsiteY3" fmla="*/ 6858000 h 6858000"/>
              <a:gd name="connsiteX4" fmla="*/ 5059852 w 8464509"/>
              <a:gd name="connsiteY4" fmla="*/ 19454 h 6858000"/>
              <a:gd name="connsiteX0" fmla="*/ 4061557 w 8464509"/>
              <a:gd name="connsiteY0" fmla="*/ 0 h 6877457"/>
              <a:gd name="connsiteX1" fmla="*/ 8464509 w 8464509"/>
              <a:gd name="connsiteY1" fmla="*/ 19457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61557 w 8464509"/>
              <a:gd name="connsiteY4" fmla="*/ 0 h 6877457"/>
              <a:gd name="connsiteX0" fmla="*/ 4040810 w 8464509"/>
              <a:gd name="connsiteY0" fmla="*/ 0 h 6877457"/>
              <a:gd name="connsiteX1" fmla="*/ 8464509 w 8464509"/>
              <a:gd name="connsiteY1" fmla="*/ 19457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40810 w 8464509"/>
              <a:gd name="connsiteY4" fmla="*/ 0 h 6877457"/>
              <a:gd name="connsiteX0" fmla="*/ 4040810 w 8464509"/>
              <a:gd name="connsiteY0" fmla="*/ 0 h 6877457"/>
              <a:gd name="connsiteX1" fmla="*/ 8464509 w 8464509"/>
              <a:gd name="connsiteY1" fmla="*/ 143986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40810 w 8464509"/>
              <a:gd name="connsiteY4" fmla="*/ 0 h 6877457"/>
              <a:gd name="connsiteX0" fmla="*/ 4040810 w 8468658"/>
              <a:gd name="connsiteY0" fmla="*/ 0 h 6877457"/>
              <a:gd name="connsiteX1" fmla="*/ 8468658 w 8468658"/>
              <a:gd name="connsiteY1" fmla="*/ 12341 h 6877457"/>
              <a:gd name="connsiteX2" fmla="*/ 8464509 w 8468658"/>
              <a:gd name="connsiteY2" fmla="*/ 6877457 h 6877457"/>
              <a:gd name="connsiteX3" fmla="*/ 0 w 8468658"/>
              <a:gd name="connsiteY3" fmla="*/ 6877457 h 6877457"/>
              <a:gd name="connsiteX4" fmla="*/ 4040810 w 8468658"/>
              <a:gd name="connsiteY4" fmla="*/ 0 h 687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8658" h="6877457">
                <a:moveTo>
                  <a:pt x="4040810" y="0"/>
                </a:moveTo>
                <a:lnTo>
                  <a:pt x="8468658" y="12341"/>
                </a:lnTo>
                <a:lnTo>
                  <a:pt x="8464509" y="6877457"/>
                </a:lnTo>
                <a:lnTo>
                  <a:pt x="0" y="6877457"/>
                </a:lnTo>
                <a:lnTo>
                  <a:pt x="404081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6A021AF7-4044-A644-8DB8-495F263390D0}"/>
              </a:ext>
            </a:extLst>
          </p:cNvPr>
          <p:cNvSpPr/>
          <p:nvPr userDrawn="1"/>
        </p:nvSpPr>
        <p:spPr>
          <a:xfrm rot="10800000">
            <a:off x="4933721" y="267867"/>
            <a:ext cx="3031755" cy="3031755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D2DFDB14-A8D5-F944-A91C-960A5C2F22AF}"/>
              </a:ext>
            </a:extLst>
          </p:cNvPr>
          <p:cNvSpPr/>
          <p:nvPr userDrawn="1"/>
        </p:nvSpPr>
        <p:spPr>
          <a:xfrm>
            <a:off x="-22175" y="5596959"/>
            <a:ext cx="1261040" cy="1261040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B7735FBC-8FBF-9947-B380-14D44D2206B1}"/>
              </a:ext>
            </a:extLst>
          </p:cNvPr>
          <p:cNvSpPr/>
          <p:nvPr userDrawn="1"/>
        </p:nvSpPr>
        <p:spPr>
          <a:xfrm rot="10800000">
            <a:off x="184302" y="236698"/>
            <a:ext cx="519337" cy="519337"/>
          </a:xfrm>
          <a:prstGeom prst="triangle">
            <a:avLst/>
          </a:prstGeom>
          <a:pattFill prst="dkVert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17B7C303-8734-B141-AF0D-2945DA349FBD}"/>
              </a:ext>
            </a:extLst>
          </p:cNvPr>
          <p:cNvSpPr/>
          <p:nvPr userDrawn="1"/>
        </p:nvSpPr>
        <p:spPr>
          <a:xfrm>
            <a:off x="4414384" y="5795386"/>
            <a:ext cx="519337" cy="519337"/>
          </a:xfrm>
          <a:prstGeom prst="triangle">
            <a:avLst/>
          </a:prstGeom>
          <a:pattFill prst="wdUpDiag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67914AE0-93F2-8346-B885-5734D2B694B2}"/>
              </a:ext>
            </a:extLst>
          </p:cNvPr>
          <p:cNvSpPr/>
          <p:nvPr userDrawn="1"/>
        </p:nvSpPr>
        <p:spPr>
          <a:xfrm rot="5400000">
            <a:off x="-48606" y="3035784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667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5/27/2022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72A5F6-5449-2840-B48F-2AA85FE272A3}"/>
              </a:ext>
            </a:extLst>
          </p:cNvPr>
          <p:cNvSpPr/>
          <p:nvPr userDrawn="1"/>
        </p:nvSpPr>
        <p:spPr>
          <a:xfrm>
            <a:off x="0" y="0"/>
            <a:ext cx="350259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2B3A8339-6DA4-E549-AEA2-9512C53F064F}"/>
              </a:ext>
            </a:extLst>
          </p:cNvPr>
          <p:cNvSpPr/>
          <p:nvPr userDrawn="1"/>
        </p:nvSpPr>
        <p:spPr>
          <a:xfrm>
            <a:off x="3591475" y="5273069"/>
            <a:ext cx="1486666" cy="1486666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752EA775-82B0-BA48-8CA2-7A09D72EC958}"/>
              </a:ext>
            </a:extLst>
          </p:cNvPr>
          <p:cNvSpPr/>
          <p:nvPr userDrawn="1"/>
        </p:nvSpPr>
        <p:spPr>
          <a:xfrm>
            <a:off x="76559" y="597553"/>
            <a:ext cx="562863" cy="562863"/>
          </a:xfrm>
          <a:prstGeom prst="triangle">
            <a:avLst/>
          </a:prstGeom>
          <a:pattFill prst="ltVert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2C6B50B5-10C1-4A40-9531-4F8DC16892F8}"/>
              </a:ext>
            </a:extLst>
          </p:cNvPr>
          <p:cNvSpPr/>
          <p:nvPr userDrawn="1"/>
        </p:nvSpPr>
        <p:spPr>
          <a:xfrm>
            <a:off x="357990" y="3814571"/>
            <a:ext cx="2960808" cy="2960808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AF18EC0-3F9F-6449-A2B2-A792B70BEA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444819" y="597553"/>
            <a:ext cx="6063915" cy="6063915"/>
          </a:xfrm>
          <a:custGeom>
            <a:avLst/>
            <a:gdLst>
              <a:gd name="connsiteX0" fmla="*/ 0 w 6063915"/>
              <a:gd name="connsiteY0" fmla="*/ 0 h 6063915"/>
              <a:gd name="connsiteX1" fmla="*/ 6063915 w 6063915"/>
              <a:gd name="connsiteY1" fmla="*/ 0 h 6063915"/>
              <a:gd name="connsiteX2" fmla="*/ 3031957 w 6063915"/>
              <a:gd name="connsiteY2" fmla="*/ 6063915 h 606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63915" h="6063915">
                <a:moveTo>
                  <a:pt x="0" y="0"/>
                </a:moveTo>
                <a:lnTo>
                  <a:pt x="6063915" y="0"/>
                </a:lnTo>
                <a:lnTo>
                  <a:pt x="3031957" y="606391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68357860-E91C-1745-A5D1-921689BF47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6994" y="1535397"/>
            <a:ext cx="4845068" cy="1858617"/>
          </a:xfrm>
        </p:spPr>
        <p:txBody>
          <a:bodyPr anchor="b">
            <a:normAutofit/>
          </a:bodyPr>
          <a:lstStyle>
            <a:lvl1pPr algn="l">
              <a:defRPr sz="4800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094A3FA1-7F3F-2D41-ABE1-512FA9FC4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6996" y="3401899"/>
            <a:ext cx="4845066" cy="2107095"/>
          </a:xfrm>
        </p:spPr>
        <p:txBody>
          <a:bodyPr/>
          <a:lstStyle>
            <a:lvl1pPr marL="182880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1pPr>
            <a:lvl2pPr marL="38404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2pPr>
            <a:lvl3pPr marL="56692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3pPr>
            <a:lvl4pPr marL="74980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4pPr>
            <a:lvl5pPr marL="93268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98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rrow 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5/27/2022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4D4881A-F72E-2D4F-BC41-5D2839D87000}"/>
              </a:ext>
            </a:extLst>
          </p:cNvPr>
          <p:cNvSpPr/>
          <p:nvPr userDrawn="1"/>
        </p:nvSpPr>
        <p:spPr>
          <a:xfrm>
            <a:off x="4997302" y="0"/>
            <a:ext cx="7194698" cy="6879265"/>
          </a:xfrm>
          <a:custGeom>
            <a:avLst/>
            <a:gdLst>
              <a:gd name="connsiteX0" fmla="*/ 0 w 5004391"/>
              <a:gd name="connsiteY0" fmla="*/ 0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0 w 5004391"/>
              <a:gd name="connsiteY4" fmla="*/ 0 h 6858000"/>
              <a:gd name="connsiteX0" fmla="*/ 1424763 w 5004391"/>
              <a:gd name="connsiteY0" fmla="*/ 0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1424763 w 5004391"/>
              <a:gd name="connsiteY4" fmla="*/ 0 h 6858000"/>
              <a:gd name="connsiteX0" fmla="*/ 1275907 w 5004391"/>
              <a:gd name="connsiteY0" fmla="*/ 21265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1275907 w 5004391"/>
              <a:gd name="connsiteY4" fmla="*/ 21265 h 6858000"/>
              <a:gd name="connsiteX0" fmla="*/ 3466214 w 7194698"/>
              <a:gd name="connsiteY0" fmla="*/ 21265 h 6879265"/>
              <a:gd name="connsiteX1" fmla="*/ 7194698 w 7194698"/>
              <a:gd name="connsiteY1" fmla="*/ 0 h 6879265"/>
              <a:gd name="connsiteX2" fmla="*/ 7194698 w 7194698"/>
              <a:gd name="connsiteY2" fmla="*/ 6858000 h 6879265"/>
              <a:gd name="connsiteX3" fmla="*/ 0 w 7194698"/>
              <a:gd name="connsiteY3" fmla="*/ 6879265 h 6879265"/>
              <a:gd name="connsiteX4" fmla="*/ 3466214 w 7194698"/>
              <a:gd name="connsiteY4" fmla="*/ 21265 h 687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4698" h="6879265">
                <a:moveTo>
                  <a:pt x="3466214" y="21265"/>
                </a:moveTo>
                <a:lnTo>
                  <a:pt x="7194698" y="0"/>
                </a:lnTo>
                <a:lnTo>
                  <a:pt x="7194698" y="6858000"/>
                </a:lnTo>
                <a:lnTo>
                  <a:pt x="0" y="6879265"/>
                </a:lnTo>
                <a:lnTo>
                  <a:pt x="3466214" y="2126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214CA4B6-21BC-234A-9FAD-E362D7F194C4}"/>
              </a:ext>
            </a:extLst>
          </p:cNvPr>
          <p:cNvSpPr/>
          <p:nvPr userDrawn="1"/>
        </p:nvSpPr>
        <p:spPr>
          <a:xfrm>
            <a:off x="2571311" y="3814571"/>
            <a:ext cx="2960808" cy="2960808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815F04B4-E3C0-0845-8DEC-98C63E21B466}"/>
              </a:ext>
            </a:extLst>
          </p:cNvPr>
          <p:cNvSpPr/>
          <p:nvPr userDrawn="1"/>
        </p:nvSpPr>
        <p:spPr>
          <a:xfrm rot="10800000">
            <a:off x="2277396" y="3814571"/>
            <a:ext cx="1360968" cy="1360968"/>
          </a:xfrm>
          <a:prstGeom prst="triangle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850A90A-EBB3-314C-9D98-A4220E2739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2569281" y="330912"/>
            <a:ext cx="6217440" cy="6217440"/>
          </a:xfrm>
          <a:custGeom>
            <a:avLst/>
            <a:gdLst>
              <a:gd name="connsiteX0" fmla="*/ 0 w 6063915"/>
              <a:gd name="connsiteY0" fmla="*/ 0 h 6063915"/>
              <a:gd name="connsiteX1" fmla="*/ 6063915 w 6063915"/>
              <a:gd name="connsiteY1" fmla="*/ 0 h 6063915"/>
              <a:gd name="connsiteX2" fmla="*/ 3031957 w 6063915"/>
              <a:gd name="connsiteY2" fmla="*/ 6063915 h 606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63915" h="6063915">
                <a:moveTo>
                  <a:pt x="0" y="0"/>
                </a:moveTo>
                <a:lnTo>
                  <a:pt x="6063915" y="0"/>
                </a:lnTo>
                <a:lnTo>
                  <a:pt x="3031957" y="606391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3001923-8460-C64B-A54B-3221B8A6B8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8108" y="1957888"/>
            <a:ext cx="3815484" cy="1858617"/>
          </a:xfrm>
        </p:spPr>
        <p:txBody>
          <a:bodyPr anchor="b">
            <a:normAutofit/>
          </a:bodyPr>
          <a:lstStyle>
            <a:lvl1pPr algn="ctr">
              <a:defRPr sz="480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E64A275-2629-244A-A66F-FC140850C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8110" y="3824390"/>
            <a:ext cx="3815482" cy="2107095"/>
          </a:xfrm>
        </p:spPr>
        <p:txBody>
          <a:bodyPr/>
          <a:lstStyle>
            <a:lvl1pPr marL="182880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1pPr>
            <a:lvl2pPr marL="38404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2pPr>
            <a:lvl3pPr marL="56692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3pPr>
            <a:lvl4pPr marL="74980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4pPr>
            <a:lvl5pPr marL="93268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520102B5-5695-C743-B30E-C92897B48D89}"/>
              </a:ext>
            </a:extLst>
          </p:cNvPr>
          <p:cNvSpPr/>
          <p:nvPr userDrawn="1"/>
        </p:nvSpPr>
        <p:spPr>
          <a:xfrm rot="16200000">
            <a:off x="11604063" y="316289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220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Narrow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5/27/2022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0D84E6-6DEA-1D4E-92C3-A360785A027B}"/>
              </a:ext>
            </a:extLst>
          </p:cNvPr>
          <p:cNvSpPr/>
          <p:nvPr userDrawn="1"/>
        </p:nvSpPr>
        <p:spPr>
          <a:xfrm>
            <a:off x="0" y="1730829"/>
            <a:ext cx="8229600" cy="34779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C28500E9-800B-C94A-B6F9-F73D37B2D301}"/>
              </a:ext>
            </a:extLst>
          </p:cNvPr>
          <p:cNvSpPr/>
          <p:nvPr userDrawn="1"/>
        </p:nvSpPr>
        <p:spPr>
          <a:xfrm rot="10800000">
            <a:off x="8749091" y="0"/>
            <a:ext cx="3442907" cy="3112470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1EAD70A4-7AF0-7E4D-ABBC-34DD61D7B01E}"/>
              </a:ext>
            </a:extLst>
          </p:cNvPr>
          <p:cNvSpPr/>
          <p:nvPr userDrawn="1"/>
        </p:nvSpPr>
        <p:spPr>
          <a:xfrm rot="10800000">
            <a:off x="3727215" y="5551712"/>
            <a:ext cx="1424687" cy="1306288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9">
            <a:extLst>
              <a:ext uri="{FF2B5EF4-FFF2-40B4-BE49-F238E27FC236}">
                <a16:creationId xmlns:a16="http://schemas.microsoft.com/office/drawing/2014/main" id="{14C43A8B-650C-3B4B-9F8C-592CE9F26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25" y="2464270"/>
            <a:ext cx="5227376" cy="7277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345C704-9538-984E-8D14-D6AEC9A4C42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68623" y="3265903"/>
            <a:ext cx="5227377" cy="1642386"/>
          </a:xfrm>
        </p:spPr>
        <p:txBody>
          <a:bodyPr lIns="91440" rIns="91440" anchor="t">
            <a:normAutofit/>
          </a:bodyPr>
          <a:lstStyle>
            <a:lvl1pPr marL="0" indent="0">
              <a:buNone/>
              <a:defRPr sz="20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647B5AD0-4AD4-9843-9C08-DEF894490A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4593262" y="0"/>
            <a:ext cx="7598736" cy="6858000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8795BE2D-99B1-FE49-84B1-C41E44A8AC0B}"/>
              </a:ext>
            </a:extLst>
          </p:cNvPr>
          <p:cNvSpPr/>
          <p:nvPr userDrawn="1"/>
        </p:nvSpPr>
        <p:spPr>
          <a:xfrm rot="5400000">
            <a:off x="-48606" y="252453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155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Image and Author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4F14FD9-9995-BE48-8C0E-B1454B9F23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6012" y="0"/>
            <a:ext cx="7598735" cy="6858000"/>
          </a:xfrm>
          <a:custGeom>
            <a:avLst/>
            <a:gdLst>
              <a:gd name="connsiteX0" fmla="*/ 0 w 7598735"/>
              <a:gd name="connsiteY0" fmla="*/ 0 h 6858000"/>
              <a:gd name="connsiteX1" fmla="*/ 7598735 w 7598735"/>
              <a:gd name="connsiteY1" fmla="*/ 0 h 6858000"/>
              <a:gd name="connsiteX2" fmla="*/ 7598735 w 7598735"/>
              <a:gd name="connsiteY2" fmla="*/ 6858000 h 6858000"/>
              <a:gd name="connsiteX3" fmla="*/ 0 w 7598735"/>
              <a:gd name="connsiteY3" fmla="*/ 6858000 h 6858000"/>
              <a:gd name="connsiteX4" fmla="*/ 0 w 7598735"/>
              <a:gd name="connsiteY4" fmla="*/ 6378840 h 6858000"/>
              <a:gd name="connsiteX5" fmla="*/ 140333 w 7598735"/>
              <a:gd name="connsiteY5" fmla="*/ 6379536 h 6858000"/>
              <a:gd name="connsiteX6" fmla="*/ 3074919 w 7598735"/>
              <a:gd name="connsiteY6" fmla="*/ 489098 h 6858000"/>
              <a:gd name="connsiteX7" fmla="*/ 0 w 7598735"/>
              <a:gd name="connsiteY7" fmla="*/ 4800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8735" h="6858000">
                <a:moveTo>
                  <a:pt x="0" y="0"/>
                </a:moveTo>
                <a:lnTo>
                  <a:pt x="7598735" y="0"/>
                </a:lnTo>
                <a:lnTo>
                  <a:pt x="7598735" y="6858000"/>
                </a:lnTo>
                <a:lnTo>
                  <a:pt x="0" y="6858000"/>
                </a:lnTo>
                <a:lnTo>
                  <a:pt x="0" y="6378840"/>
                </a:lnTo>
                <a:lnTo>
                  <a:pt x="140333" y="6379536"/>
                </a:lnTo>
                <a:lnTo>
                  <a:pt x="3074919" y="489098"/>
                </a:lnTo>
                <a:lnTo>
                  <a:pt x="0" y="48004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BFAE6FFB-F37C-7040-87B6-654B2F44CE7A}"/>
              </a:ext>
            </a:extLst>
          </p:cNvPr>
          <p:cNvSpPr/>
          <p:nvPr userDrawn="1"/>
        </p:nvSpPr>
        <p:spPr>
          <a:xfrm>
            <a:off x="413825" y="463261"/>
            <a:ext cx="7347125" cy="5911703"/>
          </a:xfrm>
          <a:custGeom>
            <a:avLst/>
            <a:gdLst>
              <a:gd name="connsiteX0" fmla="*/ 125507 w 7347125"/>
              <a:gd name="connsiteY0" fmla="*/ 0 h 5911703"/>
              <a:gd name="connsiteX1" fmla="*/ 7347125 w 7347125"/>
              <a:gd name="connsiteY1" fmla="*/ 21265 h 5911703"/>
              <a:gd name="connsiteX2" fmla="*/ 4412539 w 7347125"/>
              <a:gd name="connsiteY2" fmla="*/ 5911703 h 5911703"/>
              <a:gd name="connsiteX3" fmla="*/ 1007798 w 7347125"/>
              <a:gd name="connsiteY3" fmla="*/ 5894815 h 5911703"/>
              <a:gd name="connsiteX4" fmla="*/ 1007798 w 7347125"/>
              <a:gd name="connsiteY4" fmla="*/ 5901070 h 5911703"/>
              <a:gd name="connsiteX5" fmla="*/ 0 w 7347125"/>
              <a:gd name="connsiteY5" fmla="*/ 5901070 h 5911703"/>
              <a:gd name="connsiteX6" fmla="*/ 0 w 7347125"/>
              <a:gd name="connsiteY6" fmla="*/ 10632 h 5911703"/>
              <a:gd name="connsiteX7" fmla="*/ 125507 w 7347125"/>
              <a:gd name="connsiteY7" fmla="*/ 10632 h 591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47125" h="5911703">
                <a:moveTo>
                  <a:pt x="125507" y="0"/>
                </a:moveTo>
                <a:lnTo>
                  <a:pt x="7347125" y="21265"/>
                </a:lnTo>
                <a:lnTo>
                  <a:pt x="4412539" y="5911703"/>
                </a:lnTo>
                <a:lnTo>
                  <a:pt x="1007798" y="5894815"/>
                </a:lnTo>
                <a:lnTo>
                  <a:pt x="1007798" y="5901070"/>
                </a:lnTo>
                <a:lnTo>
                  <a:pt x="0" y="5901070"/>
                </a:lnTo>
                <a:lnTo>
                  <a:pt x="0" y="10632"/>
                </a:lnTo>
                <a:lnTo>
                  <a:pt x="125507" y="106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5/27/2022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8AB73D1-1AA1-4E44-A7DA-8C00D8E10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501" y="1609159"/>
            <a:ext cx="4253334" cy="3639682"/>
          </a:xfrm>
        </p:spPr>
        <p:txBody>
          <a:bodyPr anchor="t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Goes Here</a:t>
            </a:r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611FC0D0-E6E4-7645-B0C7-97FB2012039D}"/>
              </a:ext>
            </a:extLst>
          </p:cNvPr>
          <p:cNvSpPr/>
          <p:nvPr userDrawn="1"/>
        </p:nvSpPr>
        <p:spPr>
          <a:xfrm rot="5400000">
            <a:off x="-48606" y="1669422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924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F11B56-403C-AA43-BA54-5CD9A60BDDC5}"/>
              </a:ext>
            </a:extLst>
          </p:cNvPr>
          <p:cNvGrpSpPr/>
          <p:nvPr userDrawn="1"/>
        </p:nvGrpSpPr>
        <p:grpSpPr>
          <a:xfrm>
            <a:off x="0" y="-4353"/>
            <a:ext cx="6884691" cy="6862353"/>
            <a:chOff x="0" y="-4353"/>
            <a:chExt cx="6884691" cy="6862353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D8BAD61D-F455-9240-A0C6-DE4F40E47C29}"/>
                </a:ext>
              </a:extLst>
            </p:cNvPr>
            <p:cNvSpPr/>
            <p:nvPr userDrawn="1"/>
          </p:nvSpPr>
          <p:spPr>
            <a:xfrm>
              <a:off x="0" y="-4353"/>
              <a:ext cx="6884691" cy="6862353"/>
            </a:xfrm>
            <a:custGeom>
              <a:avLst/>
              <a:gdLst>
                <a:gd name="connsiteX0" fmla="*/ 0 w 6838726"/>
                <a:gd name="connsiteY0" fmla="*/ 0 h 6853468"/>
                <a:gd name="connsiteX1" fmla="*/ 6838726 w 6838726"/>
                <a:gd name="connsiteY1" fmla="*/ 20138 h 6853468"/>
                <a:gd name="connsiteX2" fmla="*/ 3434396 w 6838726"/>
                <a:gd name="connsiteY2" fmla="*/ 6853468 h 6853468"/>
                <a:gd name="connsiteX3" fmla="*/ 0 w 6838726"/>
                <a:gd name="connsiteY3" fmla="*/ 6836433 h 6853468"/>
                <a:gd name="connsiteX4" fmla="*/ 0 w 6838726"/>
                <a:gd name="connsiteY4" fmla="*/ 0 h 6853468"/>
                <a:gd name="connsiteX0" fmla="*/ 15156 w 6853882"/>
                <a:gd name="connsiteY0" fmla="*/ 0 h 6861693"/>
                <a:gd name="connsiteX1" fmla="*/ 6853882 w 6853882"/>
                <a:gd name="connsiteY1" fmla="*/ 20138 h 6861693"/>
                <a:gd name="connsiteX2" fmla="*/ 3449552 w 6853882"/>
                <a:gd name="connsiteY2" fmla="*/ 6853468 h 6861693"/>
                <a:gd name="connsiteX3" fmla="*/ 0 w 6853882"/>
                <a:gd name="connsiteY3" fmla="*/ 6861693 h 6861693"/>
                <a:gd name="connsiteX4" fmla="*/ 15156 w 6853882"/>
                <a:gd name="connsiteY4" fmla="*/ 0 h 6861693"/>
                <a:gd name="connsiteX0" fmla="*/ 15156 w 6853882"/>
                <a:gd name="connsiteY0" fmla="*/ 0 h 6863572"/>
                <a:gd name="connsiteX1" fmla="*/ 6853882 w 6853882"/>
                <a:gd name="connsiteY1" fmla="*/ 20138 h 6863572"/>
                <a:gd name="connsiteX2" fmla="*/ 3444500 w 6853882"/>
                <a:gd name="connsiteY2" fmla="*/ 6863572 h 6863572"/>
                <a:gd name="connsiteX3" fmla="*/ 0 w 6853882"/>
                <a:gd name="connsiteY3" fmla="*/ 6861693 h 6863572"/>
                <a:gd name="connsiteX4" fmla="*/ 15156 w 6853882"/>
                <a:gd name="connsiteY4" fmla="*/ 0 h 6863572"/>
                <a:gd name="connsiteX0" fmla="*/ 0 w 6866861"/>
                <a:gd name="connsiteY0" fmla="*/ 0 h 6856528"/>
                <a:gd name="connsiteX1" fmla="*/ 6866861 w 6866861"/>
                <a:gd name="connsiteY1" fmla="*/ 13094 h 6856528"/>
                <a:gd name="connsiteX2" fmla="*/ 3457479 w 6866861"/>
                <a:gd name="connsiteY2" fmla="*/ 6856528 h 6856528"/>
                <a:gd name="connsiteX3" fmla="*/ 12979 w 6866861"/>
                <a:gd name="connsiteY3" fmla="*/ 6854649 h 6856528"/>
                <a:gd name="connsiteX4" fmla="*/ 0 w 6866861"/>
                <a:gd name="connsiteY4" fmla="*/ 0 h 6856528"/>
                <a:gd name="connsiteX0" fmla="*/ 0 w 6893137"/>
                <a:gd name="connsiteY0" fmla="*/ 7922 h 6864450"/>
                <a:gd name="connsiteX1" fmla="*/ 6893137 w 6893137"/>
                <a:gd name="connsiteY1" fmla="*/ 0 h 6864450"/>
                <a:gd name="connsiteX2" fmla="*/ 3457479 w 6893137"/>
                <a:gd name="connsiteY2" fmla="*/ 6864450 h 6864450"/>
                <a:gd name="connsiteX3" fmla="*/ 12979 w 6893137"/>
                <a:gd name="connsiteY3" fmla="*/ 6862571 h 6864450"/>
                <a:gd name="connsiteX4" fmla="*/ 0 w 6893137"/>
                <a:gd name="connsiteY4" fmla="*/ 7922 h 6864450"/>
                <a:gd name="connsiteX0" fmla="*/ 0 w 6897755"/>
                <a:gd name="connsiteY0" fmla="*/ 0 h 6870380"/>
                <a:gd name="connsiteX1" fmla="*/ 6897755 w 6897755"/>
                <a:gd name="connsiteY1" fmla="*/ 5930 h 6870380"/>
                <a:gd name="connsiteX2" fmla="*/ 3462097 w 6897755"/>
                <a:gd name="connsiteY2" fmla="*/ 6870380 h 6870380"/>
                <a:gd name="connsiteX3" fmla="*/ 17597 w 6897755"/>
                <a:gd name="connsiteY3" fmla="*/ 6868501 h 6870380"/>
                <a:gd name="connsiteX4" fmla="*/ 0 w 6897755"/>
                <a:gd name="connsiteY4" fmla="*/ 0 h 6870380"/>
                <a:gd name="connsiteX0" fmla="*/ 9234 w 6880863"/>
                <a:gd name="connsiteY0" fmla="*/ 0 h 6866017"/>
                <a:gd name="connsiteX1" fmla="*/ 6880863 w 6880863"/>
                <a:gd name="connsiteY1" fmla="*/ 1567 h 6866017"/>
                <a:gd name="connsiteX2" fmla="*/ 3445205 w 6880863"/>
                <a:gd name="connsiteY2" fmla="*/ 6866017 h 6866017"/>
                <a:gd name="connsiteX3" fmla="*/ 705 w 6880863"/>
                <a:gd name="connsiteY3" fmla="*/ 6864138 h 6866017"/>
                <a:gd name="connsiteX4" fmla="*/ 9234 w 6880863"/>
                <a:gd name="connsiteY4" fmla="*/ 0 h 6866017"/>
                <a:gd name="connsiteX0" fmla="*/ 0 w 6884692"/>
                <a:gd name="connsiteY0" fmla="*/ 0 h 6883465"/>
                <a:gd name="connsiteX1" fmla="*/ 6884692 w 6884692"/>
                <a:gd name="connsiteY1" fmla="*/ 19015 h 6883465"/>
                <a:gd name="connsiteX2" fmla="*/ 3449034 w 6884692"/>
                <a:gd name="connsiteY2" fmla="*/ 6883465 h 6883465"/>
                <a:gd name="connsiteX3" fmla="*/ 4534 w 6884692"/>
                <a:gd name="connsiteY3" fmla="*/ 6881586 h 6883465"/>
                <a:gd name="connsiteX4" fmla="*/ 0 w 6884692"/>
                <a:gd name="connsiteY4" fmla="*/ 0 h 6883465"/>
                <a:gd name="connsiteX0" fmla="*/ 9234 w 6880863"/>
                <a:gd name="connsiteY0" fmla="*/ 0 h 6879102"/>
                <a:gd name="connsiteX1" fmla="*/ 6880863 w 6880863"/>
                <a:gd name="connsiteY1" fmla="*/ 14652 h 6879102"/>
                <a:gd name="connsiteX2" fmla="*/ 3445205 w 6880863"/>
                <a:gd name="connsiteY2" fmla="*/ 6879102 h 6879102"/>
                <a:gd name="connsiteX3" fmla="*/ 705 w 6880863"/>
                <a:gd name="connsiteY3" fmla="*/ 6877223 h 6879102"/>
                <a:gd name="connsiteX4" fmla="*/ 9234 w 6880863"/>
                <a:gd name="connsiteY4" fmla="*/ 0 h 6879102"/>
                <a:gd name="connsiteX0" fmla="*/ 0 w 6884691"/>
                <a:gd name="connsiteY0" fmla="*/ 0 h 6874740"/>
                <a:gd name="connsiteX1" fmla="*/ 6884691 w 6884691"/>
                <a:gd name="connsiteY1" fmla="*/ 10290 h 6874740"/>
                <a:gd name="connsiteX2" fmla="*/ 3449033 w 6884691"/>
                <a:gd name="connsiteY2" fmla="*/ 6874740 h 6874740"/>
                <a:gd name="connsiteX3" fmla="*/ 4533 w 6884691"/>
                <a:gd name="connsiteY3" fmla="*/ 6872861 h 6874740"/>
                <a:gd name="connsiteX4" fmla="*/ 0 w 6884691"/>
                <a:gd name="connsiteY4" fmla="*/ 0 h 687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4691" h="6874740">
                  <a:moveTo>
                    <a:pt x="0" y="0"/>
                  </a:moveTo>
                  <a:lnTo>
                    <a:pt x="6884691" y="10290"/>
                  </a:lnTo>
                  <a:lnTo>
                    <a:pt x="3449033" y="6874740"/>
                  </a:lnTo>
                  <a:lnTo>
                    <a:pt x="4533" y="6872861"/>
                  </a:lnTo>
                  <a:cubicBezTo>
                    <a:pt x="207" y="4587978"/>
                    <a:pt x="4326" y="2284883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75004ACB-4E38-6449-B733-0C6A6BC40ADD}"/>
                </a:ext>
              </a:extLst>
            </p:cNvPr>
            <p:cNvSpPr/>
            <p:nvPr userDrawn="1"/>
          </p:nvSpPr>
          <p:spPr>
            <a:xfrm>
              <a:off x="3641197" y="5941716"/>
              <a:ext cx="911753" cy="911753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6A52034F-1EDC-3040-A1B3-B572FC286C20}"/>
                </a:ext>
              </a:extLst>
            </p:cNvPr>
            <p:cNvSpPr/>
            <p:nvPr userDrawn="1"/>
          </p:nvSpPr>
          <p:spPr>
            <a:xfrm rot="10800000">
              <a:off x="4944403" y="174432"/>
              <a:ext cx="1590022" cy="1590022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1877EC85-9CA1-EB4F-A9AC-2C02CB520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988" y="1954400"/>
            <a:ext cx="4393415" cy="300235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FD910B80-BD19-CF49-AB0B-1C5DEECEDED5}"/>
              </a:ext>
            </a:extLst>
          </p:cNvPr>
          <p:cNvSpPr/>
          <p:nvPr userDrawn="1"/>
        </p:nvSpPr>
        <p:spPr>
          <a:xfrm rot="5400000">
            <a:off x="-48606" y="316516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032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15DFD37-81D5-5742-B09A-5D4CBF48B7EA}"/>
              </a:ext>
            </a:extLst>
          </p:cNvPr>
          <p:cNvGrpSpPr/>
          <p:nvPr userDrawn="1"/>
        </p:nvGrpSpPr>
        <p:grpSpPr>
          <a:xfrm rot="10800000">
            <a:off x="5294245" y="0"/>
            <a:ext cx="6897755" cy="6858000"/>
            <a:chOff x="-17598" y="0"/>
            <a:chExt cx="6897755" cy="6858000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0CF4E43-4A68-664C-B973-2FE49DC7733D}"/>
                </a:ext>
              </a:extLst>
            </p:cNvPr>
            <p:cNvSpPr/>
            <p:nvPr userDrawn="1"/>
          </p:nvSpPr>
          <p:spPr>
            <a:xfrm>
              <a:off x="-17598" y="0"/>
              <a:ext cx="6897755" cy="6858000"/>
            </a:xfrm>
            <a:custGeom>
              <a:avLst/>
              <a:gdLst>
                <a:gd name="connsiteX0" fmla="*/ 0 w 6838726"/>
                <a:gd name="connsiteY0" fmla="*/ 0 h 6853468"/>
                <a:gd name="connsiteX1" fmla="*/ 6838726 w 6838726"/>
                <a:gd name="connsiteY1" fmla="*/ 20138 h 6853468"/>
                <a:gd name="connsiteX2" fmla="*/ 3434396 w 6838726"/>
                <a:gd name="connsiteY2" fmla="*/ 6853468 h 6853468"/>
                <a:gd name="connsiteX3" fmla="*/ 0 w 6838726"/>
                <a:gd name="connsiteY3" fmla="*/ 6836433 h 6853468"/>
                <a:gd name="connsiteX4" fmla="*/ 0 w 6838726"/>
                <a:gd name="connsiteY4" fmla="*/ 0 h 6853468"/>
                <a:gd name="connsiteX0" fmla="*/ 15156 w 6853882"/>
                <a:gd name="connsiteY0" fmla="*/ 0 h 6861693"/>
                <a:gd name="connsiteX1" fmla="*/ 6853882 w 6853882"/>
                <a:gd name="connsiteY1" fmla="*/ 20138 h 6861693"/>
                <a:gd name="connsiteX2" fmla="*/ 3449552 w 6853882"/>
                <a:gd name="connsiteY2" fmla="*/ 6853468 h 6861693"/>
                <a:gd name="connsiteX3" fmla="*/ 0 w 6853882"/>
                <a:gd name="connsiteY3" fmla="*/ 6861693 h 6861693"/>
                <a:gd name="connsiteX4" fmla="*/ 15156 w 6853882"/>
                <a:gd name="connsiteY4" fmla="*/ 0 h 6861693"/>
                <a:gd name="connsiteX0" fmla="*/ 15156 w 6853882"/>
                <a:gd name="connsiteY0" fmla="*/ 0 h 6863572"/>
                <a:gd name="connsiteX1" fmla="*/ 6853882 w 6853882"/>
                <a:gd name="connsiteY1" fmla="*/ 20138 h 6863572"/>
                <a:gd name="connsiteX2" fmla="*/ 3444500 w 6853882"/>
                <a:gd name="connsiteY2" fmla="*/ 6863572 h 6863572"/>
                <a:gd name="connsiteX3" fmla="*/ 0 w 6853882"/>
                <a:gd name="connsiteY3" fmla="*/ 6861693 h 6863572"/>
                <a:gd name="connsiteX4" fmla="*/ 15156 w 6853882"/>
                <a:gd name="connsiteY4" fmla="*/ 0 h 6863572"/>
                <a:gd name="connsiteX0" fmla="*/ 0 w 6866861"/>
                <a:gd name="connsiteY0" fmla="*/ 0 h 6856528"/>
                <a:gd name="connsiteX1" fmla="*/ 6866861 w 6866861"/>
                <a:gd name="connsiteY1" fmla="*/ 13094 h 6856528"/>
                <a:gd name="connsiteX2" fmla="*/ 3457479 w 6866861"/>
                <a:gd name="connsiteY2" fmla="*/ 6856528 h 6856528"/>
                <a:gd name="connsiteX3" fmla="*/ 12979 w 6866861"/>
                <a:gd name="connsiteY3" fmla="*/ 6854649 h 6856528"/>
                <a:gd name="connsiteX4" fmla="*/ 0 w 6866861"/>
                <a:gd name="connsiteY4" fmla="*/ 0 h 6856528"/>
                <a:gd name="connsiteX0" fmla="*/ 0 w 6893137"/>
                <a:gd name="connsiteY0" fmla="*/ 7922 h 6864450"/>
                <a:gd name="connsiteX1" fmla="*/ 6893137 w 6893137"/>
                <a:gd name="connsiteY1" fmla="*/ 0 h 6864450"/>
                <a:gd name="connsiteX2" fmla="*/ 3457479 w 6893137"/>
                <a:gd name="connsiteY2" fmla="*/ 6864450 h 6864450"/>
                <a:gd name="connsiteX3" fmla="*/ 12979 w 6893137"/>
                <a:gd name="connsiteY3" fmla="*/ 6862571 h 6864450"/>
                <a:gd name="connsiteX4" fmla="*/ 0 w 6893137"/>
                <a:gd name="connsiteY4" fmla="*/ 7922 h 6864450"/>
                <a:gd name="connsiteX0" fmla="*/ 0 w 6897755"/>
                <a:gd name="connsiteY0" fmla="*/ 0 h 6870380"/>
                <a:gd name="connsiteX1" fmla="*/ 6897755 w 6897755"/>
                <a:gd name="connsiteY1" fmla="*/ 5930 h 6870380"/>
                <a:gd name="connsiteX2" fmla="*/ 3462097 w 6897755"/>
                <a:gd name="connsiteY2" fmla="*/ 6870380 h 6870380"/>
                <a:gd name="connsiteX3" fmla="*/ 17597 w 6897755"/>
                <a:gd name="connsiteY3" fmla="*/ 6868501 h 6870380"/>
                <a:gd name="connsiteX4" fmla="*/ 0 w 6897755"/>
                <a:gd name="connsiteY4" fmla="*/ 0 h 6870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97755" h="6870380">
                  <a:moveTo>
                    <a:pt x="0" y="0"/>
                  </a:moveTo>
                  <a:lnTo>
                    <a:pt x="6897755" y="5930"/>
                  </a:lnTo>
                  <a:lnTo>
                    <a:pt x="3462097" y="6870380"/>
                  </a:lnTo>
                  <a:lnTo>
                    <a:pt x="17597" y="6868501"/>
                  </a:lnTo>
                  <a:cubicBezTo>
                    <a:pt x="13271" y="4583618"/>
                    <a:pt x="4326" y="2284883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AFAD3D76-9126-CC42-90B0-5BF85DC91E3E}"/>
                </a:ext>
              </a:extLst>
            </p:cNvPr>
            <p:cNvSpPr/>
            <p:nvPr userDrawn="1"/>
          </p:nvSpPr>
          <p:spPr>
            <a:xfrm>
              <a:off x="3641197" y="5941716"/>
              <a:ext cx="911753" cy="911753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9D011AB3-8218-AE4F-9DF7-810A1B45C453}"/>
                </a:ext>
              </a:extLst>
            </p:cNvPr>
            <p:cNvSpPr/>
            <p:nvPr userDrawn="1"/>
          </p:nvSpPr>
          <p:spPr>
            <a:xfrm rot="10800000">
              <a:off x="4944403" y="174432"/>
              <a:ext cx="1590022" cy="1590022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877EC85-9CA1-EB4F-A9AC-2C02CB520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5272" y="1954400"/>
            <a:ext cx="3889053" cy="300235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D84320FE-42A3-294B-AAE0-3D16A63E3599}"/>
              </a:ext>
            </a:extLst>
          </p:cNvPr>
          <p:cNvSpPr/>
          <p:nvPr userDrawn="1"/>
        </p:nvSpPr>
        <p:spPr>
          <a:xfrm rot="16200000">
            <a:off x="11604063" y="316289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37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FFCAC17-2511-3D4F-A318-B241447A2C02}"/>
              </a:ext>
            </a:extLst>
          </p:cNvPr>
          <p:cNvSpPr/>
          <p:nvPr userDrawn="1"/>
        </p:nvSpPr>
        <p:spPr>
          <a:xfrm>
            <a:off x="413825" y="2941613"/>
            <a:ext cx="11364350" cy="34326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13F5538-7999-A74B-BCB7-A96C8DBCC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9" y="4280546"/>
            <a:ext cx="10452848" cy="1791071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Date Placeholder 6">
            <a:extLst>
              <a:ext uri="{FF2B5EF4-FFF2-40B4-BE49-F238E27FC236}">
                <a16:creationId xmlns:a16="http://schemas.microsoft.com/office/drawing/2014/main" id="{DE5056B4-56A3-6E40-92E1-FA33B5C8F8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/>
          <a:lstStyle/>
          <a:p>
            <a:fld id="{4BE1D723-8F53-4F53-90B0-1982A396982E}" type="datetime1">
              <a:rPr lang="en-US" smtClean="0"/>
              <a:t>5/27/2022</a:t>
            </a:fld>
            <a:endParaRPr lang="en-US" dirty="0"/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A47DE6D7-793F-C846-8A00-3061847B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B4C61174-2D39-E640-8A16-DCE65554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itle 9">
            <a:extLst>
              <a:ext uri="{FF2B5EF4-FFF2-40B4-BE49-F238E27FC236}">
                <a16:creationId xmlns:a16="http://schemas.microsoft.com/office/drawing/2014/main" id="{13596EE0-A679-3B49-BA9A-D5C79B0C8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3143154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3E931B03-E301-6D48-8377-B08DA6C95F0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249401AC-F116-8B4C-A1A0-CF88B63E549B}"/>
              </a:ext>
            </a:extLst>
          </p:cNvPr>
          <p:cNvSpPr/>
          <p:nvPr userDrawn="1"/>
        </p:nvSpPr>
        <p:spPr>
          <a:xfrm rot="5400000">
            <a:off x="-48606" y="333456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A3226FF-244B-B540-ABAC-5C0E3DE310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3824" y="483782"/>
            <a:ext cx="11365992" cy="2457856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448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329" y="2031121"/>
            <a:ext cx="4534616" cy="393315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5/27/2022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885CA99-382D-3E4B-9C4E-B250026E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30" y="893729"/>
            <a:ext cx="4534616" cy="910492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rgbClr val="C5AE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5D5DA7E-149B-BB4E-918D-C5FF23087F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27491" y="0"/>
            <a:ext cx="8464509" cy="6858000"/>
          </a:xfrm>
          <a:custGeom>
            <a:avLst/>
            <a:gdLst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3440072 w 8464509"/>
              <a:gd name="connsiteY6" fmla="*/ 6839148 h 6858000"/>
              <a:gd name="connsiteX7" fmla="*/ 0 w 8464509"/>
              <a:gd name="connsiteY7" fmla="*/ 685800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0 w 8464509"/>
              <a:gd name="connsiteY6" fmla="*/ 6858000 h 6858000"/>
              <a:gd name="connsiteX7" fmla="*/ 3426278 w 8464509"/>
              <a:gd name="connsiteY7" fmla="*/ 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426278 w 8464509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4509" h="6858000">
                <a:moveTo>
                  <a:pt x="3426278" y="0"/>
                </a:moveTo>
                <a:lnTo>
                  <a:pt x="3440072" y="37000"/>
                </a:lnTo>
                <a:lnTo>
                  <a:pt x="3440072" y="0"/>
                </a:lnTo>
                <a:lnTo>
                  <a:pt x="8464509" y="0"/>
                </a:lnTo>
                <a:lnTo>
                  <a:pt x="8464509" y="6858000"/>
                </a:lnTo>
                <a:lnTo>
                  <a:pt x="0" y="6858000"/>
                </a:lnTo>
                <a:lnTo>
                  <a:pt x="3426278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BEBB0DCE-DD71-FF40-B471-A617514321E6}"/>
              </a:ext>
            </a:extLst>
          </p:cNvPr>
          <p:cNvSpPr/>
          <p:nvPr userDrawn="1"/>
        </p:nvSpPr>
        <p:spPr>
          <a:xfrm rot="10800000">
            <a:off x="5869115" y="4530"/>
            <a:ext cx="911753" cy="91175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337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329" y="2031121"/>
            <a:ext cx="10452848" cy="393315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5/27/2022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885CA99-382D-3E4B-9C4E-B250026E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8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93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5/27/2022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885CA99-382D-3E4B-9C4E-B250026E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8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23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5/27/2022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13F7CD6-7F0D-1C4F-AE97-8E76514EE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9" y="2031121"/>
            <a:ext cx="10452848" cy="393315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9">
            <a:extLst>
              <a:ext uri="{FF2B5EF4-FFF2-40B4-BE49-F238E27FC236}">
                <a16:creationId xmlns:a16="http://schemas.microsoft.com/office/drawing/2014/main" id="{FC3934F6-C727-0048-AD31-76E16E779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0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5/27/2022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9">
            <a:extLst>
              <a:ext uri="{FF2B5EF4-FFF2-40B4-BE49-F238E27FC236}">
                <a16:creationId xmlns:a16="http://schemas.microsoft.com/office/drawing/2014/main" id="{FC3934F6-C727-0048-AD31-76E16E779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43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98B14A3-A5A4-2F4A-95D8-651E4818BB24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FA21A50F-6662-5046-B75A-1261DC14ABF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FDC47F2-EE1F-4644-989A-72996AC94A96}"/>
              </a:ext>
            </a:extLst>
          </p:cNvPr>
          <p:cNvGrpSpPr/>
          <p:nvPr userDrawn="1"/>
        </p:nvGrpSpPr>
        <p:grpSpPr>
          <a:xfrm>
            <a:off x="401408" y="1983214"/>
            <a:ext cx="5127171" cy="979022"/>
            <a:chOff x="417597" y="1992086"/>
            <a:chExt cx="5127171" cy="97902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86ED203-5311-5B45-870D-8D058E718B91}"/>
                </a:ext>
              </a:extLst>
            </p:cNvPr>
            <p:cNvSpPr/>
            <p:nvPr/>
          </p:nvSpPr>
          <p:spPr>
            <a:xfrm>
              <a:off x="417597" y="1992086"/>
              <a:ext cx="5127171" cy="7047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DE2C0F56-426C-5F4D-AAFD-DF53CA60DB1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821824" y="2696788"/>
              <a:ext cx="318212" cy="2743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125" y="1984781"/>
            <a:ext cx="4639736" cy="703135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125" y="3154858"/>
            <a:ext cx="4639736" cy="2870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5/27/2022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C9B82D-42A0-2549-AF1A-BB955578D14E}"/>
              </a:ext>
            </a:extLst>
          </p:cNvPr>
          <p:cNvGrpSpPr/>
          <p:nvPr userDrawn="1"/>
        </p:nvGrpSpPr>
        <p:grpSpPr>
          <a:xfrm>
            <a:off x="6663674" y="1983214"/>
            <a:ext cx="5127171" cy="979022"/>
            <a:chOff x="417597" y="1992086"/>
            <a:chExt cx="5127171" cy="97902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F986011-7709-A448-BC93-37507571BAF8}"/>
                </a:ext>
              </a:extLst>
            </p:cNvPr>
            <p:cNvSpPr/>
            <p:nvPr/>
          </p:nvSpPr>
          <p:spPr>
            <a:xfrm>
              <a:off x="417597" y="1992086"/>
              <a:ext cx="5127171" cy="7047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97EFE62B-D2C4-6147-8593-BDB17D7FB78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822076" y="2696788"/>
              <a:ext cx="318212" cy="2743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343E295-0EB5-2B45-8B07-FB33A0D549D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07391" y="1984781"/>
            <a:ext cx="4639736" cy="703135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86411A82-4B2C-2345-940D-003FAE95661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907391" y="3154858"/>
            <a:ext cx="4639736" cy="2870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1638DF-1560-0147-9FCE-648610243627}"/>
              </a:ext>
            </a:extLst>
          </p:cNvPr>
          <p:cNvCxnSpPr/>
          <p:nvPr userDrawn="1"/>
        </p:nvCxnSpPr>
        <p:spPr>
          <a:xfrm>
            <a:off x="6096000" y="2055833"/>
            <a:ext cx="0" cy="381326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9">
            <a:extLst>
              <a:ext uri="{FF2B5EF4-FFF2-40B4-BE49-F238E27FC236}">
                <a16:creationId xmlns:a16="http://schemas.microsoft.com/office/drawing/2014/main" id="{6500C466-2C7C-0F41-ADF8-F36158F8B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30" y="893729"/>
            <a:ext cx="10205573" cy="91049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473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5/27/2022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E5791F-3F71-BF44-BA4E-0B7D386184DC}"/>
              </a:ext>
            </a:extLst>
          </p:cNvPr>
          <p:cNvSpPr/>
          <p:nvPr userDrawn="1"/>
        </p:nvSpPr>
        <p:spPr>
          <a:xfrm>
            <a:off x="0" y="467833"/>
            <a:ext cx="11729822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19AE2E01-52D8-994A-80AC-622260011952}"/>
              </a:ext>
            </a:extLst>
          </p:cNvPr>
          <p:cNvSpPr/>
          <p:nvPr userDrawn="1"/>
        </p:nvSpPr>
        <p:spPr>
          <a:xfrm>
            <a:off x="1915754" y="3684257"/>
            <a:ext cx="3112470" cy="3112470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B8F16C36-FC88-9044-8303-4AAB2C148BA5}"/>
              </a:ext>
            </a:extLst>
          </p:cNvPr>
          <p:cNvSpPr/>
          <p:nvPr userDrawn="1"/>
        </p:nvSpPr>
        <p:spPr>
          <a:xfrm>
            <a:off x="4668946" y="522786"/>
            <a:ext cx="718556" cy="718556"/>
          </a:xfrm>
          <a:prstGeom prst="triangle">
            <a:avLst/>
          </a:prstGeom>
          <a:pattFill prst="dkHorz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DA0D001-BFE9-164E-A088-53FE53ABF5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123378" cy="6864485"/>
          </a:xfrm>
          <a:custGeom>
            <a:avLst/>
            <a:gdLst>
              <a:gd name="connsiteX0" fmla="*/ 1602021 w 6096000"/>
              <a:gd name="connsiteY0" fmla="*/ 0 h 6858000"/>
              <a:gd name="connsiteX1" fmla="*/ 6096000 w 6096000"/>
              <a:gd name="connsiteY1" fmla="*/ 0 h 6858000"/>
              <a:gd name="connsiteX2" fmla="*/ 1612869 w 6096000"/>
              <a:gd name="connsiteY2" fmla="*/ 6841445 h 6858000"/>
              <a:gd name="connsiteX3" fmla="*/ 1612869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6" fmla="*/ 1602021 w 6096000"/>
              <a:gd name="connsiteY6" fmla="*/ 0 h 6858000"/>
              <a:gd name="connsiteX0" fmla="*/ 1602021 w 6096000"/>
              <a:gd name="connsiteY0" fmla="*/ 0 h 6858000"/>
              <a:gd name="connsiteX1" fmla="*/ 6096000 w 6096000"/>
              <a:gd name="connsiteY1" fmla="*/ 0 h 6858000"/>
              <a:gd name="connsiteX2" fmla="*/ 2014112 w 6096000"/>
              <a:gd name="connsiteY2" fmla="*/ 6857657 h 6858000"/>
              <a:gd name="connsiteX3" fmla="*/ 1612869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6" fmla="*/ 1602021 w 6096000"/>
              <a:gd name="connsiteY6" fmla="*/ 0 h 6858000"/>
              <a:gd name="connsiteX0" fmla="*/ 1602021 w 6096000"/>
              <a:gd name="connsiteY0" fmla="*/ 0 h 6864485"/>
              <a:gd name="connsiteX1" fmla="*/ 6096000 w 6096000"/>
              <a:gd name="connsiteY1" fmla="*/ 0 h 6864485"/>
              <a:gd name="connsiteX2" fmla="*/ 2014112 w 6096000"/>
              <a:gd name="connsiteY2" fmla="*/ 6857657 h 6864485"/>
              <a:gd name="connsiteX3" fmla="*/ 2033403 w 6096000"/>
              <a:gd name="connsiteY3" fmla="*/ 6864485 h 6864485"/>
              <a:gd name="connsiteX4" fmla="*/ 0 w 6096000"/>
              <a:gd name="connsiteY4" fmla="*/ 6858000 h 6864485"/>
              <a:gd name="connsiteX5" fmla="*/ 0 w 6096000"/>
              <a:gd name="connsiteY5" fmla="*/ 0 h 6864485"/>
              <a:gd name="connsiteX6" fmla="*/ 1602021 w 6096000"/>
              <a:gd name="connsiteY6" fmla="*/ 0 h 6864485"/>
              <a:gd name="connsiteX0" fmla="*/ 1602021 w 6096000"/>
              <a:gd name="connsiteY0" fmla="*/ 0 h 6864485"/>
              <a:gd name="connsiteX1" fmla="*/ 6096000 w 6096000"/>
              <a:gd name="connsiteY1" fmla="*/ 0 h 6864485"/>
              <a:gd name="connsiteX2" fmla="*/ 2014112 w 6096000"/>
              <a:gd name="connsiteY2" fmla="*/ 6857657 h 6864485"/>
              <a:gd name="connsiteX3" fmla="*/ 2002538 w 6096000"/>
              <a:gd name="connsiteY3" fmla="*/ 6864485 h 6864485"/>
              <a:gd name="connsiteX4" fmla="*/ 0 w 6096000"/>
              <a:gd name="connsiteY4" fmla="*/ 6858000 h 6864485"/>
              <a:gd name="connsiteX5" fmla="*/ 0 w 6096000"/>
              <a:gd name="connsiteY5" fmla="*/ 0 h 6864485"/>
              <a:gd name="connsiteX6" fmla="*/ 1602021 w 6096000"/>
              <a:gd name="connsiteY6" fmla="*/ 0 h 686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4485">
                <a:moveTo>
                  <a:pt x="1602021" y="0"/>
                </a:moveTo>
                <a:lnTo>
                  <a:pt x="6096000" y="0"/>
                </a:lnTo>
                <a:lnTo>
                  <a:pt x="2014112" y="6857657"/>
                </a:lnTo>
                <a:lnTo>
                  <a:pt x="2002538" y="6864485"/>
                </a:lnTo>
                <a:lnTo>
                  <a:pt x="0" y="6858000"/>
                </a:lnTo>
                <a:lnTo>
                  <a:pt x="0" y="0"/>
                </a:lnTo>
                <a:lnTo>
                  <a:pt x="160202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10C3D4C-012F-184D-B7D5-E89B7B9A72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6410" y="2679259"/>
            <a:ext cx="2988860" cy="1395208"/>
          </a:xfrm>
        </p:spPr>
        <p:txBody>
          <a:bodyPr lIns="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16862ED-2F5E-FE49-AB49-49CEC0EA33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18426" y="793580"/>
            <a:ext cx="3304279" cy="5270839"/>
          </a:xfrm>
        </p:spPr>
        <p:txBody>
          <a:bodyPr lIns="0" anchor="ctr"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spc="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2pPr>
            <a:lvl3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3pPr>
            <a:lvl4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4pPr>
            <a:lvl5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15982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31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85" r:id="rId2"/>
    <p:sldLayoutId id="2147483783" r:id="rId3"/>
    <p:sldLayoutId id="2147483765" r:id="rId4"/>
    <p:sldLayoutId id="2147483787" r:id="rId5"/>
    <p:sldLayoutId id="2147483784" r:id="rId6"/>
    <p:sldLayoutId id="2147483786" r:id="rId7"/>
    <p:sldLayoutId id="2147483774" r:id="rId8"/>
    <p:sldLayoutId id="2147483781" r:id="rId9"/>
    <p:sldLayoutId id="2147483779" r:id="rId10"/>
    <p:sldLayoutId id="2147483780" r:id="rId11"/>
    <p:sldLayoutId id="2147483778" r:id="rId12"/>
    <p:sldLayoutId id="2147483777" r:id="rId13"/>
    <p:sldLayoutId id="2147483776" r:id="rId14"/>
    <p:sldLayoutId id="2147483782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ldandfamilyblog.com/social-emotional-learning/combat-bullying-empowering-whole-school-rather-focussing-just-bullies-victims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rewminate.com/children-who-question-everything-likely-to-be-secure-and-successful-adults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7C09F3-1BE8-0445-A3C4-9C100D32B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256" y="833367"/>
            <a:ext cx="7150511" cy="309211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/>
            </a:r>
            <a:br>
              <a:rPr lang="en-US" dirty="0">
                <a:latin typeface="Arial Rounded MT Bold" panose="020F0704030504030204" pitchFamily="34" charset="0"/>
              </a:rPr>
            </a:br>
            <a:r>
              <a:rPr lang="en-US" sz="5300" b="1" dirty="0">
                <a:latin typeface="Arial Rounded MT Bold" panose="020F0704030504030204" pitchFamily="34" charset="0"/>
              </a:rPr>
              <a:t>Your Child’s Civil Rights </a:t>
            </a:r>
            <a:br>
              <a:rPr lang="en-US" sz="5300" b="1" dirty="0">
                <a:latin typeface="Arial Rounded MT Bold" panose="020F0704030504030204" pitchFamily="34" charset="0"/>
              </a:rPr>
            </a:br>
            <a:r>
              <a:rPr lang="en-US" sz="5300" b="1" dirty="0">
                <a:latin typeface="Arial Rounded MT Bold" panose="020F0704030504030204" pitchFamily="34" charset="0"/>
              </a:rPr>
              <a:t/>
            </a:r>
            <a:br>
              <a:rPr lang="en-US" sz="5300" b="1" dirty="0">
                <a:latin typeface="Arial Rounded MT Bold" panose="020F0704030504030204" pitchFamily="34" charset="0"/>
              </a:rPr>
            </a:br>
            <a:r>
              <a:rPr lang="en-US" b="1" dirty="0">
                <a:latin typeface="Arial Rounded MT Bold" panose="020F0704030504030204" pitchFamily="34" charset="0"/>
              </a:rPr>
              <a:t>What every parent needs to know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770EE27-FD77-894D-9D88-F5A548E1DC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8669" y="4580844"/>
            <a:ext cx="4567608" cy="1143000"/>
          </a:xfrm>
        </p:spPr>
        <p:txBody>
          <a:bodyPr>
            <a:normAutofit fontScale="92500" lnSpcReduction="10000"/>
          </a:bodyPr>
          <a:lstStyle/>
          <a:p>
            <a:r>
              <a:rPr lang="en-US" sz="1700" dirty="0">
                <a:latin typeface="Arial Rounded MT Bold" panose="020F0704030504030204" pitchFamily="34" charset="0"/>
              </a:rPr>
              <a:t>NJAJ - Meadowlands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Shelley L. STANGLER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DECEMBER 9, 2021</a:t>
            </a:r>
          </a:p>
          <a:p>
            <a:endParaRPr lang="en-US" dirty="0"/>
          </a:p>
        </p:txBody>
      </p:sp>
      <p:pic>
        <p:nvPicPr>
          <p:cNvPr id="7" name="Picture Placeholder 6" descr="A picture containing person&#10;&#10;Description automatically generated">
            <a:extLst>
              <a:ext uri="{FF2B5EF4-FFF2-40B4-BE49-F238E27FC236}">
                <a16:creationId xmlns:a16="http://schemas.microsoft.com/office/drawing/2014/main" id="{53E23D20-4B7F-4A18-82F9-6192C9D53DE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4787" r="147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4110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6DAAE-C08D-46E3-A8CE-2D266D397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Discipline over 10 days:</a:t>
            </a:r>
            <a:br>
              <a:rPr lang="en-US" sz="2800" dirty="0">
                <a:latin typeface="Arial Rounded MT Bold" panose="020F0704030504030204" pitchFamily="34" charset="0"/>
              </a:rPr>
            </a:br>
            <a:endParaRPr lang="en-US" sz="2800" dirty="0">
              <a:latin typeface="Arial Rounded MT Bold" panose="020F0704030504030204" pitchFamily="34" charset="0"/>
            </a:endParaRPr>
          </a:p>
          <a:p>
            <a:pPr lvl="1"/>
            <a:r>
              <a:rPr lang="en-US" sz="2600" dirty="0">
                <a:latin typeface="Arial Rounded MT Bold" panose="020F0704030504030204" pitchFamily="34" charset="0"/>
              </a:rPr>
              <a:t>Lower standard in general</a:t>
            </a:r>
          </a:p>
          <a:p>
            <a:pPr lvl="1"/>
            <a:r>
              <a:rPr lang="en-US" sz="2600" dirty="0">
                <a:latin typeface="Arial Rounded MT Bold" panose="020F0704030504030204" pitchFamily="34" charset="0"/>
              </a:rPr>
              <a:t>Arbitrary and capricious standard</a:t>
            </a:r>
          </a:p>
          <a:p>
            <a:pPr lvl="1"/>
            <a:r>
              <a:rPr lang="en-US" sz="2600" dirty="0">
                <a:latin typeface="Arial Rounded MT Bold" panose="020F0704030504030204" pitchFamily="34" charset="0"/>
              </a:rPr>
              <a:t>Full due process rights still limited</a:t>
            </a:r>
            <a:br>
              <a:rPr lang="en-US" sz="2600" dirty="0">
                <a:latin typeface="Arial Rounded MT Bold" panose="020F0704030504030204" pitchFamily="34" charset="0"/>
              </a:rPr>
            </a:br>
            <a:endParaRPr lang="en-US" sz="2600" dirty="0">
              <a:latin typeface="Arial Rounded MT Bold" panose="020F0704030504030204" pitchFamily="34" charset="0"/>
            </a:endParaRPr>
          </a:p>
          <a:p>
            <a:pPr marL="201168" lvl="1" indent="0">
              <a:buNone/>
            </a:pPr>
            <a:r>
              <a:rPr lang="it-IT" sz="2400" u="sng" dirty="0">
                <a:latin typeface="Arial Rounded MT Bold" panose="020F0704030504030204" pitchFamily="34" charset="0"/>
              </a:rPr>
              <a:t>Palmer v. Merluzzi</a:t>
            </a:r>
          </a:p>
          <a:p>
            <a:pPr marL="201168" lvl="1" indent="0">
              <a:buNone/>
            </a:pPr>
            <a:r>
              <a:rPr lang="it-IT" sz="2400" dirty="0">
                <a:latin typeface="Arial Rounded MT Bold" panose="020F0704030504030204" pitchFamily="34" charset="0"/>
              </a:rPr>
              <a:t>868 F.2d 90 (3d Cir. 1989)</a:t>
            </a:r>
          </a:p>
          <a:p>
            <a:pPr marL="201168" lvl="1" indent="0">
              <a:buNone/>
            </a:pPr>
            <a:endParaRPr lang="en-US" sz="20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115AC-F6DD-4765-9553-9296098A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Due Process in the school setting </a:t>
            </a:r>
          </a:p>
        </p:txBody>
      </p:sp>
      <p:pic>
        <p:nvPicPr>
          <p:cNvPr id="6" name="Picture 5" descr="A child standing in front of a chalkboard&#10;&#10;Description automatically generated with medium confidence">
            <a:extLst>
              <a:ext uri="{FF2B5EF4-FFF2-40B4-BE49-F238E27FC236}">
                <a16:creationId xmlns:a16="http://schemas.microsoft.com/office/drawing/2014/main" id="{F13D588C-C518-4F54-9FF6-622B19501A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0441" y="2869660"/>
            <a:ext cx="2689698" cy="268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8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6DAAE-C08D-46E3-A8CE-2D266D397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>
                <a:latin typeface="Arial Rounded MT Bold" panose="020F0704030504030204" pitchFamily="34" charset="0"/>
              </a:rPr>
              <a:t>Matthews v. Eldridge</a:t>
            </a:r>
            <a:r>
              <a:rPr lang="en-US" sz="2800" dirty="0">
                <a:latin typeface="Arial Rounded MT Bold" panose="020F0704030504030204" pitchFamily="34" charset="0"/>
              </a:rPr>
              <a:t/>
            </a:r>
            <a:br>
              <a:rPr lang="en-US" sz="2800" dirty="0">
                <a:latin typeface="Arial Rounded MT Bold" panose="020F0704030504030204" pitchFamily="34" charset="0"/>
              </a:rPr>
            </a:br>
            <a:r>
              <a:rPr lang="en-US" sz="2800" dirty="0">
                <a:latin typeface="Arial Rounded MT Bold" panose="020F0704030504030204" pitchFamily="34" charset="0"/>
              </a:rPr>
              <a:t>424 U.S. 319 (1976)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Third Circuit Balancing Test: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Severity of the deprivation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Capacity for erroneous ruling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Value of additional safeguards</a:t>
            </a:r>
          </a:p>
          <a:p>
            <a:pPr marL="201168" lvl="1" indent="0">
              <a:buNone/>
            </a:pPr>
            <a:endParaRPr lang="en-US" sz="20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115AC-F6DD-4765-9553-9296098A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Due Process in the school setting </a:t>
            </a:r>
          </a:p>
        </p:txBody>
      </p:sp>
    </p:spTree>
    <p:extLst>
      <p:ext uri="{BB962C8B-B14F-4D97-AF65-F5344CB8AC3E}">
        <p14:creationId xmlns:p14="http://schemas.microsoft.com/office/powerpoint/2010/main" val="410901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6DAAE-C08D-46E3-A8CE-2D266D397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800" dirty="0">
                <a:latin typeface="Arial Rounded MT Bold" panose="020F0704030504030204" pitchFamily="34" charset="0"/>
              </a:rPr>
              <a:t>The “Right to Counsel” is a procedural safeguard under Miranda</a:t>
            </a:r>
            <a:br>
              <a:rPr lang="en-US" sz="2800" dirty="0">
                <a:latin typeface="Arial Rounded MT Bold" panose="020F0704030504030204" pitchFamily="34" charset="0"/>
              </a:rPr>
            </a:br>
            <a:endParaRPr lang="en-US" sz="2800" dirty="0">
              <a:latin typeface="Arial Rounded MT Bold" panose="020F0704030504030204" pitchFamily="34" charset="0"/>
            </a:endParaRPr>
          </a:p>
          <a:p>
            <a:r>
              <a:rPr lang="en-US" sz="2800" dirty="0">
                <a:latin typeface="Arial Rounded MT Bold" panose="020F0704030504030204" pitchFamily="34" charset="0"/>
              </a:rPr>
              <a:t>Not a substantive right in education context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No right to counsel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Higher education as well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Hearings can be presented with advocate</a:t>
            </a:r>
          </a:p>
          <a:p>
            <a:endParaRPr lang="en-US" sz="28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2800" u="sng" dirty="0">
                <a:latin typeface="Arial Rounded MT Bold" panose="020F0704030504030204" pitchFamily="34" charset="0"/>
              </a:rPr>
              <a:t>K.A. </a:t>
            </a:r>
            <a:r>
              <a:rPr lang="en-US" sz="2800" u="sng" dirty="0" err="1">
                <a:latin typeface="Arial Rounded MT Bold" panose="020F0704030504030204" pitchFamily="34" charset="0"/>
              </a:rPr>
              <a:t>Exrel</a:t>
            </a:r>
            <a:r>
              <a:rPr lang="en-US" sz="2800" u="sng" dirty="0">
                <a:latin typeface="Arial Rounded MT Bold" panose="020F0704030504030204" pitchFamily="34" charset="0"/>
              </a:rPr>
              <a:t>. J.A. v. Abington Heights School District</a:t>
            </a:r>
            <a:br>
              <a:rPr lang="en-US" sz="2800" u="sng" dirty="0">
                <a:latin typeface="Arial Rounded MT Bold" panose="020F0704030504030204" pitchFamily="34" charset="0"/>
              </a:rPr>
            </a:br>
            <a:r>
              <a:rPr lang="en-US" sz="2800" dirty="0">
                <a:latin typeface="Arial Rounded MT Bold" panose="020F0704030504030204" pitchFamily="34" charset="0"/>
              </a:rPr>
              <a:t>28 F. Supp. 3d 356 (M.D. Pa. 2014)</a:t>
            </a:r>
          </a:p>
          <a:p>
            <a:pPr marL="0" indent="0">
              <a:buNone/>
            </a:pPr>
            <a:r>
              <a:rPr lang="en-US" sz="2800" u="sng" dirty="0" err="1">
                <a:latin typeface="Arial Rounded MT Bold" panose="020F0704030504030204" pitchFamily="34" charset="0"/>
              </a:rPr>
              <a:t>Furey</a:t>
            </a:r>
            <a:r>
              <a:rPr lang="en-US" sz="2800" u="sng" dirty="0">
                <a:latin typeface="Arial Rounded MT Bold" panose="020F0704030504030204" pitchFamily="34" charset="0"/>
              </a:rPr>
              <a:t> v. Temple University</a:t>
            </a:r>
            <a:br>
              <a:rPr lang="en-US" sz="2800" u="sng" dirty="0">
                <a:latin typeface="Arial Rounded MT Bold" panose="020F0704030504030204" pitchFamily="34" charset="0"/>
              </a:rPr>
            </a:br>
            <a:r>
              <a:rPr lang="en-US" sz="2800" dirty="0">
                <a:latin typeface="Arial Rounded MT Bold" panose="020F0704030504030204" pitchFamily="34" charset="0"/>
              </a:rPr>
              <a:t>884 F. Supp. 2d 223 (E.D. Pa. 2012)</a:t>
            </a:r>
          </a:p>
          <a:p>
            <a:pPr marL="0" indent="0">
              <a:buNone/>
            </a:pPr>
            <a:endParaRPr lang="en-US" sz="20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115AC-F6DD-4765-9553-9296098A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Due Process – Right to counsel</a:t>
            </a:r>
          </a:p>
        </p:txBody>
      </p:sp>
    </p:spTree>
    <p:extLst>
      <p:ext uri="{BB962C8B-B14F-4D97-AF65-F5344CB8AC3E}">
        <p14:creationId xmlns:p14="http://schemas.microsoft.com/office/powerpoint/2010/main" val="1915525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6DAAE-C08D-46E3-A8CE-2D266D397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School has  authority to order exam prior to return to school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Requiring mental health evaluation is not a deprivation of an educational benefit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Any deprivation is trivial or de </a:t>
            </a:r>
            <a:r>
              <a:rPr lang="en-US" sz="2800" dirty="0" err="1">
                <a:latin typeface="Arial Rounded MT Bold" panose="020F0704030504030204" pitchFamily="34" charset="0"/>
              </a:rPr>
              <a:t>minimus</a:t>
            </a:r>
            <a:endParaRPr lang="en-US" sz="2800" dirty="0">
              <a:latin typeface="Arial Rounded MT Bold" panose="020F0704030504030204" pitchFamily="34" charset="0"/>
            </a:endParaRPr>
          </a:p>
          <a:p>
            <a:r>
              <a:rPr lang="en-US" sz="2800" dirty="0">
                <a:latin typeface="Arial Rounded MT Bold" panose="020F0704030504030204" pitchFamily="34" charset="0"/>
              </a:rPr>
              <a:t>School has authority to proscribe conduct even if it interferes  with free speech</a:t>
            </a:r>
          </a:p>
          <a:p>
            <a:pPr marL="0" indent="0">
              <a:buNone/>
            </a:pPr>
            <a:r>
              <a:rPr lang="en-US" sz="2800" u="sng" dirty="0" err="1">
                <a:latin typeface="Arial Rounded MT Bold" panose="020F0704030504030204" pitchFamily="34" charset="0"/>
              </a:rPr>
              <a:t>Astacio</a:t>
            </a:r>
            <a:r>
              <a:rPr lang="en-US" sz="2800" u="sng" dirty="0">
                <a:latin typeface="Arial Rounded MT Bold" panose="020F0704030504030204" pitchFamily="34" charset="0"/>
              </a:rPr>
              <a:t> v. East Brunswick H.S.</a:t>
            </a:r>
            <a:r>
              <a:rPr lang="en-US" sz="2800" dirty="0">
                <a:latin typeface="Arial Rounded MT Bold" panose="020F0704030504030204" pitchFamily="34" charset="0"/>
              </a:rPr>
              <a:t/>
            </a:r>
            <a:br>
              <a:rPr lang="en-US" sz="2800" dirty="0">
                <a:latin typeface="Arial Rounded MT Bold" panose="020F0704030504030204" pitchFamily="34" charset="0"/>
              </a:rPr>
            </a:br>
            <a:r>
              <a:rPr lang="en-US" sz="2800" dirty="0">
                <a:latin typeface="Arial Rounded MT Bold" panose="020F0704030504030204" pitchFamily="34" charset="0"/>
              </a:rPr>
              <a:t>2019 WL 3843090 (D.N.J.  8/15/19)</a:t>
            </a:r>
          </a:p>
          <a:p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115AC-F6DD-4765-9553-9296098A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Due Process – Mental Health Examination</a:t>
            </a:r>
          </a:p>
        </p:txBody>
      </p:sp>
    </p:spTree>
    <p:extLst>
      <p:ext uri="{BB962C8B-B14F-4D97-AF65-F5344CB8AC3E}">
        <p14:creationId xmlns:p14="http://schemas.microsoft.com/office/powerpoint/2010/main" val="3366767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6DAAE-C08D-46E3-A8CE-2D266D397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>
                <a:latin typeface="Arial Rounded MT Bold" panose="020F0704030504030204" pitchFamily="34" charset="0"/>
              </a:rPr>
              <a:t>Suspension/expulsion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N.J.S.A. 18A:37-2</a:t>
            </a:r>
            <a:br>
              <a:rPr lang="en-US" sz="2800" dirty="0">
                <a:latin typeface="Arial Rounded MT Bold" panose="020F0704030504030204" pitchFamily="34" charset="0"/>
              </a:rPr>
            </a:br>
            <a:r>
              <a:rPr lang="en-US" sz="2800" dirty="0">
                <a:latin typeface="Arial Rounded MT Bold" panose="020F0704030504030204" pitchFamily="34" charset="0"/>
              </a:rPr>
              <a:t>Broad standards – “disobedience or defiance of authority” to be determined by the Board of Education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N.J.A.C. 16:7.2, 7.3, 7.4</a:t>
            </a:r>
            <a:br>
              <a:rPr lang="en-US" sz="2800" dirty="0">
                <a:latin typeface="Arial Rounded MT Bold" panose="020F0704030504030204" pitchFamily="34" charset="0"/>
              </a:rPr>
            </a:br>
            <a:r>
              <a:rPr lang="en-US" sz="2800" dirty="0">
                <a:latin typeface="Arial Rounded MT Bold" panose="020F0704030504030204" pitchFamily="34" charset="0"/>
              </a:rPr>
              <a:t>Short and long terms suspensions, expulsions</a:t>
            </a:r>
            <a:br>
              <a:rPr lang="en-US" sz="2800" dirty="0">
                <a:latin typeface="Arial Rounded MT Bold" panose="020F0704030504030204" pitchFamily="34" charset="0"/>
              </a:rPr>
            </a:br>
            <a:r>
              <a:rPr lang="en-US" sz="2800" dirty="0">
                <a:latin typeface="Arial Rounded MT Bold" panose="020F0704030504030204" pitchFamily="34" charset="0"/>
              </a:rPr>
              <a:t>ten day rule</a:t>
            </a:r>
          </a:p>
          <a:p>
            <a:endParaRPr lang="en-US" sz="2800" dirty="0">
              <a:latin typeface="Arial Rounded MT Bold" panose="020F0704030504030204" pitchFamily="34" charset="0"/>
            </a:endParaRPr>
          </a:p>
          <a:p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115AC-F6DD-4765-9553-9296098A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Due Process by NJ Statute</a:t>
            </a:r>
          </a:p>
        </p:txBody>
      </p:sp>
    </p:spTree>
    <p:extLst>
      <p:ext uri="{BB962C8B-B14F-4D97-AF65-F5344CB8AC3E}">
        <p14:creationId xmlns:p14="http://schemas.microsoft.com/office/powerpoint/2010/main" val="1715467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6DAAE-C08D-46E3-A8CE-2D266D397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 err="1">
                <a:latin typeface="Arial Rounded MT Bold" panose="020F0704030504030204" pitchFamily="34" charset="0"/>
              </a:rPr>
              <a:t>Giangrasso</a:t>
            </a:r>
            <a:r>
              <a:rPr lang="en-US" sz="2800" u="sng" dirty="0">
                <a:latin typeface="Arial Rounded MT Bold" panose="020F0704030504030204" pitchFamily="34" charset="0"/>
              </a:rPr>
              <a:t> v. Kittatinny Regional High School</a:t>
            </a:r>
            <a:br>
              <a:rPr lang="en-US" sz="2800" u="sng" dirty="0">
                <a:latin typeface="Arial Rounded MT Bold" panose="020F0704030504030204" pitchFamily="34" charset="0"/>
              </a:rPr>
            </a:br>
            <a:r>
              <a:rPr lang="en-US" sz="2800" dirty="0">
                <a:latin typeface="Arial Rounded MT Bold" panose="020F0704030504030204" pitchFamily="34" charset="0"/>
              </a:rPr>
              <a:t>865 F. Supp. 1130 (D.N.J. 1994)</a:t>
            </a:r>
          </a:p>
          <a:p>
            <a:endParaRPr lang="en-US" sz="2800" dirty="0">
              <a:latin typeface="Arial Rounded MT Bold" panose="020F0704030504030204" pitchFamily="34" charset="0"/>
            </a:endParaRPr>
          </a:p>
          <a:p>
            <a:r>
              <a:rPr lang="en-US" sz="2800" dirty="0">
                <a:latin typeface="Arial Rounded MT Bold" panose="020F0704030504030204" pitchFamily="34" charset="0"/>
              </a:rPr>
              <a:t>One day suspension de </a:t>
            </a:r>
            <a:r>
              <a:rPr lang="en-US" sz="2800" dirty="0" err="1">
                <a:latin typeface="Arial Rounded MT Bold" panose="020F0704030504030204" pitchFamily="34" charset="0"/>
              </a:rPr>
              <a:t>minimus</a:t>
            </a:r>
            <a:r>
              <a:rPr lang="en-US" sz="2800" dirty="0">
                <a:latin typeface="Arial Rounded MT Bold" panose="020F0704030504030204" pitchFamily="34" charset="0"/>
              </a:rPr>
              <a:t> and attorney sanctioned</a:t>
            </a:r>
            <a:br>
              <a:rPr lang="en-US" sz="2800" dirty="0">
                <a:latin typeface="Arial Rounded MT Bold" panose="020F0704030504030204" pitchFamily="34" charset="0"/>
              </a:rPr>
            </a:br>
            <a:r>
              <a:rPr lang="en-US" sz="2800" dirty="0">
                <a:latin typeface="Arial Rounded MT Bold" panose="020F0704030504030204" pitchFamily="34" charset="0"/>
              </a:rPr>
              <a:t>for	frivolous action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Psych requirement prior to re-entry into school affirmed</a:t>
            </a:r>
          </a:p>
          <a:p>
            <a:pPr marL="0" indent="0">
              <a:buNone/>
            </a:pPr>
            <a:endParaRPr lang="en-US" sz="2800" dirty="0">
              <a:latin typeface="Arial Rounded MT Bold" panose="020F0704030504030204" pitchFamily="34" charset="0"/>
            </a:endParaRPr>
          </a:p>
          <a:p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115AC-F6DD-4765-9553-9296098A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“Trivial” discipline</a:t>
            </a:r>
          </a:p>
        </p:txBody>
      </p:sp>
    </p:spTree>
    <p:extLst>
      <p:ext uri="{BB962C8B-B14F-4D97-AF65-F5344CB8AC3E}">
        <p14:creationId xmlns:p14="http://schemas.microsoft.com/office/powerpoint/2010/main" val="598536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6DAAE-C08D-46E3-A8CE-2D266D397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Appeal to the Commissioner of Education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Procedures N.J.A.C./ 6A:3-1.1 et. seq.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All controversies and disputes under the education laws title 18A or rules of the State Board of Education</a:t>
            </a:r>
            <a:br>
              <a:rPr lang="en-US" sz="2800" dirty="0">
                <a:latin typeface="Arial Rounded MT Bold" panose="020F0704030504030204" pitchFamily="34" charset="0"/>
              </a:rPr>
            </a:br>
            <a:endParaRPr lang="en-US" sz="2800" dirty="0">
              <a:latin typeface="Arial Rounded MT Bold" panose="020F0704030504030204" pitchFamily="34" charset="0"/>
            </a:endParaRPr>
          </a:p>
          <a:p>
            <a:pPr lvl="1"/>
            <a:r>
              <a:rPr lang="en-US" sz="2600" dirty="0">
                <a:latin typeface="Arial Rounded MT Bold" panose="020F0704030504030204" pitchFamily="34" charset="0"/>
              </a:rPr>
              <a:t>Student Discipline</a:t>
            </a:r>
          </a:p>
          <a:p>
            <a:pPr lvl="1"/>
            <a:r>
              <a:rPr lang="en-US" sz="2600" dirty="0">
                <a:latin typeface="Arial Rounded MT Bold" panose="020F0704030504030204" pitchFamily="34" charset="0"/>
              </a:rPr>
              <a:t>Charter School</a:t>
            </a:r>
          </a:p>
          <a:p>
            <a:pPr lvl="1"/>
            <a:r>
              <a:rPr lang="en-US" sz="2600" dirty="0">
                <a:latin typeface="Arial Rounded MT Bold" panose="020F0704030504030204" pitchFamily="34" charset="0"/>
              </a:rPr>
              <a:t>Residency</a:t>
            </a:r>
          </a:p>
          <a:p>
            <a:pPr lvl="1"/>
            <a:r>
              <a:rPr lang="en-US" sz="2600" dirty="0">
                <a:latin typeface="Arial Rounded MT Bold" panose="020F0704030504030204" pitchFamily="34" charset="0"/>
              </a:rPr>
              <a:t>Tenure/Teacher claims</a:t>
            </a:r>
          </a:p>
          <a:p>
            <a:pPr lvl="1"/>
            <a:r>
              <a:rPr lang="en-US" sz="2600" dirty="0">
                <a:latin typeface="Arial Rounded MT Bold" panose="020F0704030504030204" pitchFamily="34" charset="0"/>
              </a:rPr>
              <a:t>Appeals NJSIAA (NJ State Interscholastic Athletic Assoc)</a:t>
            </a:r>
          </a:p>
          <a:p>
            <a:pPr lvl="1"/>
            <a:r>
              <a:rPr lang="en-US" sz="2600" dirty="0">
                <a:latin typeface="Arial Rounded MT Bold" panose="020F0704030504030204" pitchFamily="34" charset="0"/>
              </a:rPr>
              <a:t>Transportation</a:t>
            </a:r>
          </a:p>
          <a:p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115AC-F6DD-4765-9553-9296098A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Due Process by NJ Statute</a:t>
            </a:r>
          </a:p>
        </p:txBody>
      </p:sp>
    </p:spTree>
    <p:extLst>
      <p:ext uri="{BB962C8B-B14F-4D97-AF65-F5344CB8AC3E}">
        <p14:creationId xmlns:p14="http://schemas.microsoft.com/office/powerpoint/2010/main" val="155111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6DAAE-C08D-46E3-A8CE-2D266D397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90 DAYS FROM NOTICE OF FINAL DECISION</a:t>
            </a:r>
            <a:br>
              <a:rPr lang="en-US" sz="2800" dirty="0">
                <a:latin typeface="Arial Rounded MT Bold" panose="020F0704030504030204" pitchFamily="34" charset="0"/>
              </a:rPr>
            </a:br>
            <a:r>
              <a:rPr lang="en-US" sz="2800" dirty="0">
                <a:latin typeface="Arial Rounded MT Bold" panose="020F0704030504030204" pitchFamily="34" charset="0"/>
              </a:rPr>
              <a:t>N.J.A.C. 6A:32-7.7</a:t>
            </a:r>
            <a:br>
              <a:rPr lang="en-US" sz="2800" dirty="0">
                <a:latin typeface="Arial Rounded MT Bold" panose="020F0704030504030204" pitchFamily="34" charset="0"/>
              </a:rPr>
            </a:br>
            <a:endParaRPr lang="en-US" sz="2800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2800" dirty="0">
                <a:latin typeface="Arial Rounded MT Bold" panose="020F0704030504030204" pitchFamily="34" charset="0"/>
              </a:rPr>
              <a:t>“At all stages of the appeal process, the parent or adult student shall be afforded a full and fair opportunity to present evidence relevant to the issue.” </a:t>
            </a:r>
          </a:p>
          <a:p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115AC-F6DD-4765-9553-9296098A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Due Process by NJ Statute</a:t>
            </a:r>
          </a:p>
        </p:txBody>
      </p:sp>
    </p:spTree>
    <p:extLst>
      <p:ext uri="{BB962C8B-B14F-4D97-AF65-F5344CB8AC3E}">
        <p14:creationId xmlns:p14="http://schemas.microsoft.com/office/powerpoint/2010/main" val="450207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6DAAE-C08D-46E3-A8CE-2D266D397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Petition to the Bureau of Controversies and Disputes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Emergent Application </a:t>
            </a:r>
            <a:br>
              <a:rPr lang="en-US" sz="2800" dirty="0">
                <a:latin typeface="Arial Rounded MT Bold" panose="020F0704030504030204" pitchFamily="34" charset="0"/>
              </a:rPr>
            </a:br>
            <a:r>
              <a:rPr lang="en-US" sz="2800" dirty="0">
                <a:latin typeface="Arial Rounded MT Bold" panose="020F0704030504030204" pitchFamily="34" charset="0"/>
              </a:rPr>
              <a:t>N.J.A.C. 6A:3-1.6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Injunctive Relief Standard</a:t>
            </a:r>
            <a:br>
              <a:rPr lang="en-US" sz="2800" dirty="0">
                <a:latin typeface="Arial Rounded MT Bold" panose="020F0704030504030204" pitchFamily="34" charset="0"/>
              </a:rPr>
            </a:br>
            <a:r>
              <a:rPr lang="en-US" sz="2800" u="sng" dirty="0">
                <a:latin typeface="Arial Rounded MT Bold" panose="020F0704030504030204" pitchFamily="34" charset="0"/>
              </a:rPr>
              <a:t>Crowe v. DeGioia</a:t>
            </a:r>
            <a:br>
              <a:rPr lang="en-US" sz="2800" u="sng" dirty="0">
                <a:latin typeface="Arial Rounded MT Bold" panose="020F0704030504030204" pitchFamily="34" charset="0"/>
              </a:rPr>
            </a:br>
            <a:r>
              <a:rPr lang="en-US" sz="2800" dirty="0">
                <a:latin typeface="Arial Rounded MT Bold" panose="020F0704030504030204" pitchFamily="34" charset="0"/>
              </a:rPr>
              <a:t>90 N.J. 126 (1982)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115AC-F6DD-4765-9553-9296098A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Due Process by N.J. Statute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F23CC3E-7014-49F0-9DB0-4AD612F5B7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580" y="4018547"/>
            <a:ext cx="2651627" cy="154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08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6DAAE-C08D-46E3-A8CE-2D266D397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RIGHT OF APPEAL TO APPELLATE DIVISION</a:t>
            </a:r>
            <a:br>
              <a:rPr lang="en-US" sz="2400" dirty="0">
                <a:latin typeface="Arial Rounded MT Bold" panose="020F0704030504030204" pitchFamily="34" charset="0"/>
              </a:rPr>
            </a:br>
            <a:r>
              <a:rPr lang="en-US" sz="2400" dirty="0">
                <a:latin typeface="Arial Rounded MT Bold" panose="020F0704030504030204" pitchFamily="34" charset="0"/>
              </a:rPr>
              <a:t>N.J.A.C. 6A-4</a:t>
            </a:r>
            <a:br>
              <a:rPr lang="en-US" sz="2400" dirty="0">
                <a:latin typeface="Arial Rounded MT Bold" panose="020F0704030504030204" pitchFamily="34" charset="0"/>
              </a:rPr>
            </a:br>
            <a:endParaRPr lang="en-US" sz="2400" dirty="0">
              <a:latin typeface="Arial Rounded MT Bold" panose="020F0704030504030204" pitchFamily="34" charset="0"/>
            </a:endParaRPr>
          </a:p>
          <a:p>
            <a:r>
              <a:rPr lang="en-US" sz="2400" dirty="0">
                <a:latin typeface="Arial Rounded MT Bold" panose="020F0704030504030204" pitchFamily="34" charset="0"/>
              </a:rPr>
              <a:t>SPECIAL EDUCATION – IDEA – NJAC 6A:14</a:t>
            </a:r>
          </a:p>
          <a:p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115AC-F6DD-4765-9553-9296098A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Litigation in the O.A.L.</a:t>
            </a:r>
          </a:p>
        </p:txBody>
      </p:sp>
    </p:spTree>
    <p:extLst>
      <p:ext uri="{BB962C8B-B14F-4D97-AF65-F5344CB8AC3E}">
        <p14:creationId xmlns:p14="http://schemas.microsoft.com/office/powerpoint/2010/main" val="2322922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6DAAE-C08D-46E3-A8CE-2D266D397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>
                <a:latin typeface="Arial Rounded MT Bold" panose="020F0704030504030204" pitchFamily="34" charset="0"/>
              </a:rPr>
              <a:t>Code of student conduct</a:t>
            </a:r>
          </a:p>
          <a:p>
            <a:pPr lvl="0"/>
            <a:r>
              <a:rPr lang="en-US" sz="2400" dirty="0">
                <a:latin typeface="Arial Rounded MT Bold" panose="020F0704030504030204" pitchFamily="34" charset="0"/>
              </a:rPr>
              <a:t>Special or “unique characteristics of the school setting”</a:t>
            </a:r>
          </a:p>
          <a:p>
            <a:pPr lvl="0"/>
            <a:r>
              <a:rPr lang="en-US" sz="2400" dirty="0">
                <a:latin typeface="Arial Rounded MT Bold" panose="020F0704030504030204" pitchFamily="34" charset="0"/>
              </a:rPr>
              <a:t>School greater latitude /lower standard than general public</a:t>
            </a:r>
          </a:p>
          <a:p>
            <a:pPr lvl="0"/>
            <a:r>
              <a:rPr lang="en-US" sz="2400" dirty="0">
                <a:latin typeface="Arial Rounded MT Bold" panose="020F0704030504030204" pitchFamily="34" charset="0"/>
              </a:rPr>
              <a:t>Need to maintain order, safety, discipline, security</a:t>
            </a:r>
          </a:p>
          <a:p>
            <a:r>
              <a:rPr lang="en-US" sz="2400" dirty="0">
                <a:latin typeface="Arial Rounded MT Bold" panose="020F0704030504030204" pitchFamily="34" charset="0"/>
              </a:rPr>
              <a:t>Trivial/de </a:t>
            </a:r>
            <a:r>
              <a:rPr lang="en-US" sz="2400" dirty="0" err="1">
                <a:latin typeface="Arial Rounded MT Bold" panose="020F0704030504030204" pitchFamily="34" charset="0"/>
              </a:rPr>
              <a:t>minimus</a:t>
            </a:r>
            <a:r>
              <a:rPr lang="en-US" sz="2400" dirty="0">
                <a:latin typeface="Arial Rounded MT Bold" panose="020F0704030504030204" pitchFamily="34" charset="0"/>
              </a:rPr>
              <a:t> vs Substantive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115AC-F6DD-4765-9553-9296098A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Constitutional rights in school – Key Concepts</a:t>
            </a:r>
          </a:p>
        </p:txBody>
      </p:sp>
      <p:pic>
        <p:nvPicPr>
          <p:cNvPr id="4" name="Picture 3" descr="A picture containing person, child, indoor, young&#10;&#10;Description automatically generated">
            <a:extLst>
              <a:ext uri="{FF2B5EF4-FFF2-40B4-BE49-F238E27FC236}">
                <a16:creationId xmlns:a16="http://schemas.microsoft.com/office/drawing/2014/main" id="{00C5194B-A3AB-4087-B80C-CB4C0CA84A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263415" y="4634745"/>
            <a:ext cx="2332168" cy="155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79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6DAAE-C08D-46E3-A8CE-2D266D397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>
                <a:latin typeface="Arial Rounded MT Bold" panose="020F0704030504030204" pitchFamily="34" charset="0"/>
              </a:rPr>
              <a:t>First Amendment applies to  students, however: </a:t>
            </a:r>
          </a:p>
          <a:p>
            <a:r>
              <a:rPr lang="en-US" sz="2600" dirty="0">
                <a:latin typeface="Arial Rounded MT Bold" panose="020F0704030504030204" pitchFamily="34" charset="0"/>
              </a:rPr>
              <a:t>Right to maintain order, safety</a:t>
            </a:r>
          </a:p>
          <a:p>
            <a:r>
              <a:rPr lang="en-US" sz="2600" dirty="0">
                <a:latin typeface="Arial Rounded MT Bold" panose="020F0704030504030204" pitchFamily="34" charset="0"/>
              </a:rPr>
              <a:t>Does the speech impact order, safety</a:t>
            </a:r>
          </a:p>
          <a:p>
            <a:r>
              <a:rPr lang="en-US" sz="2600" dirty="0">
                <a:latin typeface="Arial Rounded MT Bold" panose="020F0704030504030204" pitchFamily="34" charset="0"/>
              </a:rPr>
              <a:t>Restrictions justified where material and substantive disruption of the work and discipline of the school</a:t>
            </a:r>
          </a:p>
          <a:p>
            <a:r>
              <a:rPr lang="en-US" sz="2600" dirty="0">
                <a:latin typeface="Arial Rounded MT Bold" panose="020F0704030504030204" pitchFamily="34" charset="0"/>
              </a:rPr>
              <a:t>Must analyze based on special characteristics of school environment</a:t>
            </a:r>
          </a:p>
          <a:p>
            <a:r>
              <a:rPr lang="en-US" sz="2600" dirty="0">
                <a:latin typeface="Arial Rounded MT Bold" panose="020F0704030504030204" pitchFamily="34" charset="0"/>
              </a:rPr>
              <a:t>Rights of students not co-extensive with similar rights outside school</a:t>
            </a:r>
          </a:p>
          <a:p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115AC-F6DD-4765-9553-9296098A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First Amendment in the School Setting</a:t>
            </a:r>
          </a:p>
        </p:txBody>
      </p:sp>
    </p:spTree>
    <p:extLst>
      <p:ext uri="{BB962C8B-B14F-4D97-AF65-F5344CB8AC3E}">
        <p14:creationId xmlns:p14="http://schemas.microsoft.com/office/powerpoint/2010/main" val="680829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6DAAE-C08D-46E3-A8CE-2D266D397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 Rounded MT Bold" panose="020F0704030504030204" pitchFamily="34" charset="0"/>
              </a:rPr>
              <a:t>PURE SPEECH IS PROTECTED:</a:t>
            </a:r>
          </a:p>
          <a:p>
            <a:r>
              <a:rPr lang="en-US" sz="2400" u="sng" dirty="0">
                <a:latin typeface="Arial Rounded MT Bold" panose="020F0704030504030204" pitchFamily="34" charset="0"/>
              </a:rPr>
              <a:t>Tinker v. Des Moines Ind. Community School Dist.</a:t>
            </a:r>
            <a:br>
              <a:rPr lang="en-US" sz="2400" u="sng" dirty="0">
                <a:latin typeface="Arial Rounded MT Bold" panose="020F0704030504030204" pitchFamily="34" charset="0"/>
              </a:rPr>
            </a:br>
            <a:r>
              <a:rPr lang="en-US" sz="2400" dirty="0">
                <a:latin typeface="Arial Rounded MT Bold" panose="020F0704030504030204" pitchFamily="34" charset="0"/>
              </a:rPr>
              <a:t>393 U.S. 733 (1969)  (Armband)</a:t>
            </a:r>
          </a:p>
          <a:p>
            <a:r>
              <a:rPr lang="en-US" sz="2400" u="sng" dirty="0">
                <a:latin typeface="Arial Rounded MT Bold" panose="020F0704030504030204" pitchFamily="34" charset="0"/>
              </a:rPr>
              <a:t>West Va. State Bd. of Ed. V. Barnette</a:t>
            </a:r>
            <a:br>
              <a:rPr lang="en-US" sz="2400" u="sng" dirty="0">
                <a:latin typeface="Arial Rounded MT Bold" panose="020F0704030504030204" pitchFamily="34" charset="0"/>
              </a:rPr>
            </a:br>
            <a:r>
              <a:rPr lang="en-US" sz="2400" dirty="0">
                <a:latin typeface="Arial Rounded MT Bold" panose="020F0704030504030204" pitchFamily="34" charset="0"/>
              </a:rPr>
              <a:t>319 U.S. 624 (1943) (Salute flag) </a:t>
            </a:r>
          </a:p>
          <a:p>
            <a:pPr marL="0" indent="0">
              <a:buNone/>
            </a:pP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115AC-F6DD-4765-9553-9296098A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First Amendment in the School Setting</a:t>
            </a:r>
          </a:p>
        </p:txBody>
      </p:sp>
    </p:spTree>
    <p:extLst>
      <p:ext uri="{BB962C8B-B14F-4D97-AF65-F5344CB8AC3E}">
        <p14:creationId xmlns:p14="http://schemas.microsoft.com/office/powerpoint/2010/main" val="497763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6DAAE-C08D-46E3-A8CE-2D266D397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>
                <a:latin typeface="Arial Rounded MT Bold" panose="020F0704030504030204" pitchFamily="34" charset="0"/>
              </a:rPr>
              <a:t>Dunkley v. Bd. of Educ. of the Greater Egg Harbor Regional School District</a:t>
            </a:r>
            <a:r>
              <a:rPr lang="en-US" sz="2400" dirty="0">
                <a:latin typeface="Arial Rounded MT Bold" panose="020F0704030504030204" pitchFamily="34" charset="0"/>
              </a:rPr>
              <a:t/>
            </a:r>
            <a:br>
              <a:rPr lang="en-US" sz="2400" dirty="0">
                <a:latin typeface="Arial Rounded MT Bold" panose="020F0704030504030204" pitchFamily="34" charset="0"/>
              </a:rPr>
            </a:br>
            <a:r>
              <a:rPr lang="en-US" sz="2400" dirty="0">
                <a:latin typeface="Arial Rounded MT Bold" panose="020F0704030504030204" pitchFamily="34" charset="0"/>
              </a:rPr>
              <a:t>216 F. Supp. 3d 485 (D.N.J. 2016)</a:t>
            </a:r>
          </a:p>
          <a:p>
            <a:r>
              <a:rPr lang="en-US" sz="2400" dirty="0">
                <a:latin typeface="Arial Rounded MT Bold" panose="020F0704030504030204" pitchFamily="34" charset="0"/>
              </a:rPr>
              <a:t>Conduct determined to constitute HIB can be regulated off-campus</a:t>
            </a:r>
          </a:p>
          <a:p>
            <a:r>
              <a:rPr lang="en-US" sz="2400" dirty="0">
                <a:latin typeface="Arial Rounded MT Bold" panose="020F0704030504030204" pitchFamily="34" charset="0"/>
              </a:rPr>
              <a:t>NJ requires school to take action.  The Anti-Bullying Bill of Rights Act  N.J.S.A. 18A:37-13.2 et. seq.</a:t>
            </a:r>
          </a:p>
          <a:p>
            <a:pPr marL="0" indent="0">
              <a:buNone/>
            </a:pP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115AC-F6DD-4765-9553-9296098A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Harassment, Bullying, Intimidation not protected</a:t>
            </a:r>
          </a:p>
        </p:txBody>
      </p:sp>
    </p:spTree>
    <p:extLst>
      <p:ext uri="{BB962C8B-B14F-4D97-AF65-F5344CB8AC3E}">
        <p14:creationId xmlns:p14="http://schemas.microsoft.com/office/powerpoint/2010/main" val="1974842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6DAAE-C08D-46E3-A8CE-2D266D397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>
                <a:latin typeface="Arial Rounded MT Bold" panose="020F0704030504030204" pitchFamily="34" charset="0"/>
              </a:rPr>
              <a:t>Bethel School District v. Fraser,</a:t>
            </a:r>
            <a:br>
              <a:rPr lang="en-US" sz="2400" u="sng" dirty="0">
                <a:latin typeface="Arial Rounded MT Bold" panose="020F0704030504030204" pitchFamily="34" charset="0"/>
              </a:rPr>
            </a:br>
            <a:r>
              <a:rPr lang="en-US" sz="2400" dirty="0">
                <a:latin typeface="Arial Rounded MT Bold" panose="020F0704030504030204" pitchFamily="34" charset="0"/>
              </a:rPr>
              <a:t>478 U.S. 675 (1986) (Vulgar and offensive speech in school)</a:t>
            </a:r>
          </a:p>
          <a:p>
            <a:pPr marL="0" indent="0">
              <a:buNone/>
            </a:pPr>
            <a:r>
              <a:rPr lang="en-US" sz="2400" u="sng" dirty="0">
                <a:latin typeface="Arial Rounded MT Bold" panose="020F0704030504030204" pitchFamily="34" charset="0"/>
              </a:rPr>
              <a:t>Morse v. Frederick,</a:t>
            </a:r>
            <a:r>
              <a:rPr lang="en-US" sz="2400" dirty="0">
                <a:latin typeface="Arial Rounded MT Bold" panose="020F0704030504030204" pitchFamily="34" charset="0"/>
              </a:rPr>
              <a:t/>
            </a:r>
            <a:br>
              <a:rPr lang="en-US" sz="2400" dirty="0">
                <a:latin typeface="Arial Rounded MT Bold" panose="020F0704030504030204" pitchFamily="34" charset="0"/>
              </a:rPr>
            </a:br>
            <a:r>
              <a:rPr lang="en-US" sz="2400" dirty="0">
                <a:latin typeface="Arial Rounded MT Bold" panose="020F0704030504030204" pitchFamily="34" charset="0"/>
              </a:rPr>
              <a:t>551 U.S. 393 (2007) (Banner promoting illegal drug use prohibited)</a:t>
            </a:r>
          </a:p>
          <a:p>
            <a:pPr marL="0" indent="0">
              <a:buNone/>
            </a:pPr>
            <a:r>
              <a:rPr lang="en-US" sz="2400" u="sng" dirty="0">
                <a:latin typeface="Arial Rounded MT Bold" panose="020F0704030504030204" pitchFamily="34" charset="0"/>
              </a:rPr>
              <a:t>Hazelwood School District v. Kuhlmeier</a:t>
            </a:r>
            <a:br>
              <a:rPr lang="en-US" sz="2400" u="sng" dirty="0">
                <a:latin typeface="Arial Rounded MT Bold" panose="020F0704030504030204" pitchFamily="34" charset="0"/>
              </a:rPr>
            </a:br>
            <a:r>
              <a:rPr lang="en-US" sz="2400" dirty="0">
                <a:latin typeface="Arial Rounded MT Bold" panose="020F0704030504030204" pitchFamily="34" charset="0"/>
              </a:rPr>
              <a:t>484 U.S. 260 (1988) (Speech appears to have school imprimatur)</a:t>
            </a:r>
          </a:p>
          <a:p>
            <a:pPr marL="0" indent="0">
              <a:buNone/>
            </a:pP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115AC-F6DD-4765-9553-9296098A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Speech contrary to legitimate policy objectives is not protected</a:t>
            </a:r>
          </a:p>
        </p:txBody>
      </p:sp>
    </p:spTree>
    <p:extLst>
      <p:ext uri="{BB962C8B-B14F-4D97-AF65-F5344CB8AC3E}">
        <p14:creationId xmlns:p14="http://schemas.microsoft.com/office/powerpoint/2010/main" val="2498032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6DAAE-C08D-46E3-A8CE-2D266D397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300" dirty="0">
                <a:latin typeface="Arial Rounded MT Bold" panose="020F0704030504030204" pitchFamily="34" charset="0"/>
              </a:rPr>
              <a:t>Lewd, vulgar, offensive speech can be regulated	</a:t>
            </a:r>
            <a:br>
              <a:rPr lang="en-US" sz="3300" dirty="0">
                <a:latin typeface="Arial Rounded MT Bold" panose="020F0704030504030204" pitchFamily="34" charset="0"/>
              </a:rPr>
            </a:br>
            <a:r>
              <a:rPr lang="en-US" sz="3300" u="sng" dirty="0">
                <a:latin typeface="Arial Rounded MT Bold" panose="020F0704030504030204" pitchFamily="34" charset="0"/>
              </a:rPr>
              <a:t>Bethel School District v. Fraser</a:t>
            </a:r>
          </a:p>
          <a:p>
            <a:r>
              <a:rPr lang="en-US" sz="3300" dirty="0">
                <a:latin typeface="Arial Rounded MT Bold" panose="020F0704030504030204" pitchFamily="34" charset="0"/>
              </a:rPr>
              <a:t>Student code of conduct</a:t>
            </a:r>
            <a:br>
              <a:rPr lang="en-US" sz="3300" dirty="0">
                <a:latin typeface="Arial Rounded MT Bold" panose="020F0704030504030204" pitchFamily="34" charset="0"/>
              </a:rPr>
            </a:br>
            <a:r>
              <a:rPr lang="en-US" sz="3300" dirty="0">
                <a:latin typeface="Arial Rounded MT Bold" panose="020F0704030504030204" pitchFamily="34" charset="0"/>
              </a:rPr>
              <a:t>“</a:t>
            </a:r>
            <a:r>
              <a:rPr lang="en-US" sz="3300" dirty="0" err="1">
                <a:latin typeface="Arial Rounded MT Bold" panose="020F0704030504030204" pitchFamily="34" charset="0"/>
              </a:rPr>
              <a:t>disdisobedience</a:t>
            </a:r>
            <a:r>
              <a:rPr lang="en-US" sz="3300" dirty="0">
                <a:latin typeface="Arial Rounded MT Bold" panose="020F0704030504030204" pitchFamily="34" charset="0"/>
              </a:rPr>
              <a:t>” and “defiance” under NJAC</a:t>
            </a:r>
          </a:p>
          <a:p>
            <a:r>
              <a:rPr lang="en-US" sz="3300" dirty="0">
                <a:latin typeface="Arial Rounded MT Bold" panose="020F0704030504030204" pitchFamily="34" charset="0"/>
              </a:rPr>
              <a:t>Promotion of illegal drug use</a:t>
            </a:r>
            <a:br>
              <a:rPr lang="en-US" sz="3300" dirty="0">
                <a:latin typeface="Arial Rounded MT Bold" panose="020F0704030504030204" pitchFamily="34" charset="0"/>
              </a:rPr>
            </a:br>
            <a:r>
              <a:rPr lang="en-US" sz="3300" u="sng" dirty="0">
                <a:latin typeface="Arial Rounded MT Bold" panose="020F0704030504030204" pitchFamily="34" charset="0"/>
              </a:rPr>
              <a:t>Morse v. Frederick</a:t>
            </a:r>
          </a:p>
          <a:p>
            <a:r>
              <a:rPr lang="en-US" sz="3300" dirty="0">
                <a:latin typeface="Arial Rounded MT Bold" panose="020F0704030504030204" pitchFamily="34" charset="0"/>
              </a:rPr>
              <a:t>Speech that appears to have imprimatur of school (school newspaper)</a:t>
            </a:r>
            <a:br>
              <a:rPr lang="en-US" sz="3300" dirty="0">
                <a:latin typeface="Arial Rounded MT Bold" panose="020F0704030504030204" pitchFamily="34" charset="0"/>
              </a:rPr>
            </a:br>
            <a:r>
              <a:rPr lang="en-US" sz="3300" u="sng" dirty="0">
                <a:latin typeface="Arial Rounded MT Bold" panose="020F0704030504030204" pitchFamily="34" charset="0"/>
              </a:rPr>
              <a:t>Hazelwood v. Kuhlmeier</a:t>
            </a:r>
          </a:p>
          <a:p>
            <a:r>
              <a:rPr lang="en-US" sz="3300" dirty="0">
                <a:latin typeface="Arial Rounded MT Bold" panose="020F0704030504030204" pitchFamily="34" charset="0"/>
              </a:rPr>
              <a:t>Speech deemed disruptive to school environment</a:t>
            </a:r>
          </a:p>
          <a:p>
            <a:pPr marL="0" indent="0">
              <a:buNone/>
            </a:pPr>
            <a:r>
              <a:rPr lang="en-US" sz="3300" dirty="0">
                <a:latin typeface="Arial Rounded MT Bold" panose="020F0704030504030204" pitchFamily="34" charset="0"/>
              </a:rPr>
              <a:t>	</a:t>
            </a:r>
            <a:r>
              <a:rPr lang="en-US" sz="3300" u="sng" dirty="0">
                <a:latin typeface="Arial Rounded MT Bold" panose="020F0704030504030204" pitchFamily="34" charset="0"/>
              </a:rPr>
              <a:t>Tinker v. Des Moines </a:t>
            </a:r>
            <a:r>
              <a:rPr lang="en-US" sz="3300" u="sng" dirty="0" err="1">
                <a:latin typeface="Arial Rounded MT Bold" panose="020F0704030504030204" pitchFamily="34" charset="0"/>
              </a:rPr>
              <a:t>Indp</a:t>
            </a:r>
            <a:r>
              <a:rPr lang="en-US" sz="3300" u="sng" dirty="0">
                <a:latin typeface="Arial Rounded MT Bold" panose="020F0704030504030204" pitchFamily="34" charset="0"/>
              </a:rPr>
              <a:t>. Community Sch. Dist.</a:t>
            </a:r>
          </a:p>
          <a:p>
            <a:pPr marL="0" indent="0">
              <a:buNone/>
            </a:pPr>
            <a:r>
              <a:rPr lang="en-US" sz="3300" dirty="0">
                <a:latin typeface="Arial Rounded MT Bold" panose="020F0704030504030204" pitchFamily="34" charset="0"/>
              </a:rPr>
              <a:t>	</a:t>
            </a:r>
            <a:r>
              <a:rPr lang="en-US" sz="3300" u="sng" dirty="0" err="1">
                <a:latin typeface="Arial Rounded MT Bold" panose="020F0704030504030204" pitchFamily="34" charset="0"/>
              </a:rPr>
              <a:t>Layschock</a:t>
            </a:r>
            <a:r>
              <a:rPr lang="en-US" sz="3300" u="sng" dirty="0">
                <a:latin typeface="Arial Rounded MT Bold" panose="020F0704030504030204" pitchFamily="34" charset="0"/>
              </a:rPr>
              <a:t> v. Hermitage </a:t>
            </a:r>
            <a:r>
              <a:rPr lang="en-US" sz="3300" u="sng" dirty="0" err="1">
                <a:latin typeface="Arial Rounded MT Bold" panose="020F0704030504030204" pitchFamily="34" charset="0"/>
              </a:rPr>
              <a:t>Schl</a:t>
            </a:r>
            <a:r>
              <a:rPr lang="en-US" sz="3300" u="sng" dirty="0">
                <a:latin typeface="Arial Rounded MT Bold" panose="020F0704030504030204" pitchFamily="34" charset="0"/>
              </a:rPr>
              <a:t>. Dist.</a:t>
            </a:r>
            <a:br>
              <a:rPr lang="en-US" sz="3300" u="sng" dirty="0">
                <a:latin typeface="Arial Rounded MT Bold" panose="020F0704030504030204" pitchFamily="34" charset="0"/>
              </a:rPr>
            </a:br>
            <a:r>
              <a:rPr lang="en-US" sz="3300" dirty="0">
                <a:latin typeface="Arial Rounded MT Bold" panose="020F0704030504030204" pitchFamily="34" charset="0"/>
              </a:rPr>
              <a:t>	650 F.3d 205 (3d Cir. 2011)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115AC-F6DD-4765-9553-9296098A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On Campus Speech</a:t>
            </a:r>
          </a:p>
        </p:txBody>
      </p:sp>
      <p:pic>
        <p:nvPicPr>
          <p:cNvPr id="7" name="Picture 6" descr="A drawing of a person&#10;&#10;Description automatically generated with low confidence">
            <a:extLst>
              <a:ext uri="{FF2B5EF4-FFF2-40B4-BE49-F238E27FC236}">
                <a16:creationId xmlns:a16="http://schemas.microsoft.com/office/drawing/2014/main" id="{0BDB999D-E848-4591-9469-0088EA0D78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818" y="587201"/>
            <a:ext cx="1995706" cy="266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44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6DAAE-C08D-46E3-A8CE-2D266D397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300" dirty="0">
                <a:latin typeface="Arial Rounded MT Bold" panose="020F0704030504030204" pitchFamily="34" charset="0"/>
              </a:rPr>
              <a:t>Speech that does not impact school order and discipline protected, even if offensive</a:t>
            </a:r>
            <a:br>
              <a:rPr lang="en-US" sz="3300" dirty="0">
                <a:latin typeface="Arial Rounded MT Bold" panose="020F0704030504030204" pitchFamily="34" charset="0"/>
              </a:rPr>
            </a:br>
            <a:endParaRPr lang="en-US" sz="3300" dirty="0">
              <a:latin typeface="Arial Rounded MT Bold" panose="020F0704030504030204" pitchFamily="34" charset="0"/>
            </a:endParaRPr>
          </a:p>
          <a:p>
            <a:pPr marL="144018" lvl="1" indent="0">
              <a:buNone/>
            </a:pPr>
            <a:r>
              <a:rPr lang="en-US" sz="3100" u="sng" dirty="0">
                <a:latin typeface="Arial Rounded MT Bold" panose="020F0704030504030204" pitchFamily="34" charset="0"/>
              </a:rPr>
              <a:t>J.S. ex rel. Snyder v. Blue Mountain School Dist.</a:t>
            </a:r>
            <a:r>
              <a:rPr lang="en-US" sz="3100" dirty="0">
                <a:latin typeface="Arial Rounded MT Bold" panose="020F0704030504030204" pitchFamily="34" charset="0"/>
              </a:rPr>
              <a:t/>
            </a:r>
            <a:br>
              <a:rPr lang="en-US" sz="3100" dirty="0">
                <a:latin typeface="Arial Rounded MT Bold" panose="020F0704030504030204" pitchFamily="34" charset="0"/>
              </a:rPr>
            </a:br>
            <a:r>
              <a:rPr lang="en-US" sz="3100" dirty="0">
                <a:latin typeface="Arial Rounded MT Bold" panose="020F0704030504030204" pitchFamily="34" charset="0"/>
              </a:rPr>
              <a:t>650 F.3d 915 (3d Cir. 2011)</a:t>
            </a:r>
            <a:br>
              <a:rPr lang="en-US" sz="3100" dirty="0">
                <a:latin typeface="Arial Rounded MT Bold" panose="020F0704030504030204" pitchFamily="34" charset="0"/>
              </a:rPr>
            </a:br>
            <a:r>
              <a:rPr lang="en-US" sz="3100" dirty="0">
                <a:latin typeface="Arial Rounded MT Bold" panose="020F0704030504030204" pitchFamily="34" charset="0"/>
              </a:rPr>
              <a:t/>
            </a:r>
            <a:br>
              <a:rPr lang="en-US" sz="3100" dirty="0">
                <a:latin typeface="Arial Rounded MT Bold" panose="020F0704030504030204" pitchFamily="34" charset="0"/>
              </a:rPr>
            </a:br>
            <a:r>
              <a:rPr lang="en-US" sz="3100" u="sng" dirty="0" err="1">
                <a:latin typeface="Arial Rounded MT Bold" panose="020F0704030504030204" pitchFamily="34" charset="0"/>
              </a:rPr>
              <a:t>Hewlette</a:t>
            </a:r>
            <a:r>
              <a:rPr lang="en-US" sz="3100" u="sng" dirty="0">
                <a:latin typeface="Arial Rounded MT Bold" panose="020F0704030504030204" pitchFamily="34" charset="0"/>
              </a:rPr>
              <a:t>- Bullard v. Pocono Mountain School District</a:t>
            </a:r>
            <a:r>
              <a:rPr lang="en-US" sz="3100" dirty="0">
                <a:latin typeface="Arial Rounded MT Bold" panose="020F0704030504030204" pitchFamily="34" charset="0"/>
              </a:rPr>
              <a:t/>
            </a:r>
            <a:br>
              <a:rPr lang="en-US" sz="3100" dirty="0">
                <a:latin typeface="Arial Rounded MT Bold" panose="020F0704030504030204" pitchFamily="34" charset="0"/>
              </a:rPr>
            </a:br>
            <a:r>
              <a:rPr lang="en-US" sz="3100" dirty="0">
                <a:latin typeface="Arial Rounded MT Bold" panose="020F0704030504030204" pitchFamily="34" charset="0"/>
              </a:rPr>
              <a:t>522 F. Supp. 3d 78 (M.D. Pa. 2021)</a:t>
            </a:r>
            <a:br>
              <a:rPr lang="en-US" sz="3100" dirty="0">
                <a:latin typeface="Arial Rounded MT Bold" panose="020F0704030504030204" pitchFamily="34" charset="0"/>
              </a:rPr>
            </a:br>
            <a:r>
              <a:rPr lang="en-US" sz="3100" dirty="0">
                <a:latin typeface="Arial Rounded MT Bold" panose="020F0704030504030204" pitchFamily="34" charset="0"/>
              </a:rPr>
              <a:t/>
            </a:r>
            <a:br>
              <a:rPr lang="en-US" sz="3100" dirty="0">
                <a:latin typeface="Arial Rounded MT Bold" panose="020F0704030504030204" pitchFamily="34" charset="0"/>
              </a:rPr>
            </a:br>
            <a:r>
              <a:rPr lang="en-US" sz="3100" u="sng" dirty="0">
                <a:latin typeface="Arial Rounded MT Bold" panose="020F0704030504030204" pitchFamily="34" charset="0"/>
              </a:rPr>
              <a:t>Mahoney Area School Dist. v. Levy</a:t>
            </a:r>
            <a:r>
              <a:rPr lang="en-US" sz="3100" dirty="0">
                <a:latin typeface="Arial Rounded MT Bold" panose="020F0704030504030204" pitchFamily="34" charset="0"/>
              </a:rPr>
              <a:t/>
            </a:r>
            <a:br>
              <a:rPr lang="en-US" sz="3100" dirty="0">
                <a:latin typeface="Arial Rounded MT Bold" panose="020F0704030504030204" pitchFamily="34" charset="0"/>
              </a:rPr>
            </a:br>
            <a:r>
              <a:rPr lang="en-US" sz="3100" dirty="0">
                <a:latin typeface="Arial Rounded MT Bold" panose="020F0704030504030204" pitchFamily="34" charset="0"/>
              </a:rPr>
              <a:t>141 S. Ct. 2038 (June 23, 2021)</a:t>
            </a:r>
            <a:br>
              <a:rPr lang="en-US" sz="3100" dirty="0">
                <a:latin typeface="Arial Rounded MT Bold" panose="020F0704030504030204" pitchFamily="34" charset="0"/>
              </a:rPr>
            </a:br>
            <a:r>
              <a:rPr lang="en-US" sz="3100" dirty="0">
                <a:latin typeface="Arial Rounded MT Bold" panose="020F0704030504030204" pitchFamily="34" charset="0"/>
              </a:rPr>
              <a:t/>
            </a:r>
            <a:br>
              <a:rPr lang="en-US" sz="3100" dirty="0">
                <a:latin typeface="Arial Rounded MT Bold" panose="020F0704030504030204" pitchFamily="34" charset="0"/>
              </a:rPr>
            </a:br>
            <a:r>
              <a:rPr lang="en-US" sz="3100" u="sng" dirty="0">
                <a:latin typeface="Arial Rounded MT Bold" panose="020F0704030504030204" pitchFamily="34" charset="0"/>
              </a:rPr>
              <a:t>J.S. by M.D. v. Manheim Twp. School Dist.</a:t>
            </a:r>
            <a:r>
              <a:rPr lang="en-US" sz="3100" dirty="0">
                <a:latin typeface="Arial Rounded MT Bold" panose="020F0704030504030204" pitchFamily="34" charset="0"/>
              </a:rPr>
              <a:t/>
            </a:r>
            <a:br>
              <a:rPr lang="en-US" sz="3100" dirty="0">
                <a:latin typeface="Arial Rounded MT Bold" panose="020F0704030504030204" pitchFamily="34" charset="0"/>
              </a:rPr>
            </a:br>
            <a:r>
              <a:rPr lang="en-US" sz="3100" dirty="0">
                <a:latin typeface="Arial Rounded MT Bold" panose="020F0704030504030204" pitchFamily="34" charset="0"/>
              </a:rPr>
              <a:t>2021 WL 5350219 (Pa. Sup. Ct 2021)</a:t>
            </a:r>
          </a:p>
          <a:p>
            <a:endParaRPr lang="en-US" sz="3300" u="sng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115AC-F6DD-4765-9553-9296098A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Off Campus Speech</a:t>
            </a:r>
          </a:p>
        </p:txBody>
      </p:sp>
    </p:spTree>
    <p:extLst>
      <p:ext uri="{BB962C8B-B14F-4D97-AF65-F5344CB8AC3E}">
        <p14:creationId xmlns:p14="http://schemas.microsoft.com/office/powerpoint/2010/main" val="3648529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6DAAE-C08D-46E3-A8CE-2D266D397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Due Process liberty interest in making decisions regarding upbringing of child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These interests are not implicated in school </a:t>
            </a:r>
            <a:r>
              <a:rPr lang="en-US" sz="2800" dirty="0" err="1">
                <a:latin typeface="Arial Rounded MT Bold" panose="020F0704030504030204" pitchFamily="34" charset="0"/>
              </a:rPr>
              <a:t>disicipline</a:t>
            </a:r>
            <a:r>
              <a:rPr lang="en-US" sz="2800" dirty="0">
                <a:latin typeface="Arial Rounded MT Bold" panose="020F0704030504030204" pitchFamily="34" charset="0"/>
              </a:rPr>
              <a:t> – parent not prevented from raising child as they see fit</a:t>
            </a:r>
            <a:endParaRPr lang="en-US" sz="2800" u="sng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2800" u="sng" dirty="0">
                <a:latin typeface="Arial Rounded MT Bold" panose="020F0704030504030204" pitchFamily="34" charset="0"/>
              </a:rPr>
              <a:t>J.S. ex rel. Snyder v. Blue Mountain School Dist.</a:t>
            </a:r>
            <a:br>
              <a:rPr lang="en-US" sz="2800" u="sng" dirty="0">
                <a:latin typeface="Arial Rounded MT Bold" panose="020F0704030504030204" pitchFamily="34" charset="0"/>
              </a:rPr>
            </a:br>
            <a:r>
              <a:rPr lang="en-US" sz="2800" dirty="0">
                <a:latin typeface="Arial Rounded MT Bold" panose="020F0704030504030204" pitchFamily="34" charset="0"/>
              </a:rPr>
              <a:t>650 F.3d 915 (3d Cir. 2011)</a:t>
            </a:r>
          </a:p>
          <a:p>
            <a:endParaRPr lang="en-US" sz="3300" u="sng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115AC-F6DD-4765-9553-9296098A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First Amendment – Parent Rights</a:t>
            </a:r>
          </a:p>
        </p:txBody>
      </p:sp>
    </p:spTree>
    <p:extLst>
      <p:ext uri="{BB962C8B-B14F-4D97-AF65-F5344CB8AC3E}">
        <p14:creationId xmlns:p14="http://schemas.microsoft.com/office/powerpoint/2010/main" val="15000982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6DAAE-C08D-46E3-A8CE-2D266D397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Fourth Amendment search &amp; seizure proscriptions apply in school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Limited by necessity to maintain order, safety, security, conduct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Unique characteristics of school environment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Balancing test- reasonableness standard</a:t>
            </a:r>
          </a:p>
          <a:p>
            <a:endParaRPr lang="en-US" sz="3300" u="sng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115AC-F6DD-4765-9553-9296098A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Fourth Amendment in the School Setting</a:t>
            </a:r>
          </a:p>
        </p:txBody>
      </p:sp>
    </p:spTree>
    <p:extLst>
      <p:ext uri="{BB962C8B-B14F-4D97-AF65-F5344CB8AC3E}">
        <p14:creationId xmlns:p14="http://schemas.microsoft.com/office/powerpoint/2010/main" val="4583964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6DAAE-C08D-46E3-A8CE-2D266D397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Probable cause does  not apply – lesser standard of “reasonableness”</a:t>
            </a:r>
          </a:p>
          <a:p>
            <a:r>
              <a:rPr lang="en-US" sz="2400" dirty="0">
                <a:latin typeface="Arial Rounded MT Bold" panose="020F0704030504030204" pitchFamily="34" charset="0"/>
              </a:rPr>
              <a:t>Privacy interests subordinate to need to maintain order in schools</a:t>
            </a:r>
          </a:p>
          <a:p>
            <a:r>
              <a:rPr lang="en-US" sz="2400" dirty="0">
                <a:latin typeface="Arial Rounded MT Bold" panose="020F0704030504030204" pitchFamily="34" charset="0"/>
              </a:rPr>
              <a:t>Diminished expectation of privacy</a:t>
            </a:r>
          </a:p>
          <a:p>
            <a:r>
              <a:rPr lang="en-US" sz="2400" dirty="0">
                <a:latin typeface="Arial Rounded MT Bold" panose="020F0704030504030204" pitchFamily="34" charset="0"/>
              </a:rPr>
              <a:t>No warrant needed</a:t>
            </a:r>
          </a:p>
          <a:p>
            <a:r>
              <a:rPr lang="en-US" sz="2400" dirty="0">
                <a:latin typeface="Arial Rounded MT Bold" panose="020F0704030504030204" pitchFamily="34" charset="0"/>
              </a:rPr>
              <a:t>Greater degree of supervision and control permitted in school</a:t>
            </a:r>
            <a:endParaRPr lang="en-US" sz="2400" i="1" dirty="0">
              <a:latin typeface="Arial Rounded MT Bold" panose="020F0704030504030204" pitchFamily="34" charset="0"/>
            </a:endParaRPr>
          </a:p>
          <a:p>
            <a:endParaRPr lang="en-US" sz="3300" u="sng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115AC-F6DD-4765-9553-9296098A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Fourth Amendment in the School Setting</a:t>
            </a:r>
          </a:p>
        </p:txBody>
      </p:sp>
    </p:spTree>
    <p:extLst>
      <p:ext uri="{BB962C8B-B14F-4D97-AF65-F5344CB8AC3E}">
        <p14:creationId xmlns:p14="http://schemas.microsoft.com/office/powerpoint/2010/main" val="1468397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6DAAE-C08D-46E3-A8CE-2D266D397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3300" u="sng" dirty="0">
                <a:latin typeface="Arial Rounded MT Bold" panose="020F0704030504030204" pitchFamily="34" charset="0"/>
              </a:rPr>
              <a:t>New Jersey v. T.L.O</a:t>
            </a:r>
            <a:r>
              <a:rPr lang="en-US" sz="3300" dirty="0">
                <a:latin typeface="Arial Rounded MT Bold" panose="020F0704030504030204" pitchFamily="34" charset="0"/>
              </a:rPr>
              <a:t/>
            </a:r>
            <a:br>
              <a:rPr lang="en-US" sz="3300" dirty="0">
                <a:latin typeface="Arial Rounded MT Bold" panose="020F0704030504030204" pitchFamily="34" charset="0"/>
              </a:rPr>
            </a:br>
            <a:r>
              <a:rPr lang="en-US" sz="3300" dirty="0">
                <a:latin typeface="Arial Rounded MT Bold" panose="020F0704030504030204" pitchFamily="34" charset="0"/>
              </a:rPr>
              <a:t>105 </a:t>
            </a:r>
            <a:r>
              <a:rPr lang="en-US" sz="3300" dirty="0" err="1">
                <a:latin typeface="Arial Rounded MT Bold" panose="020F0704030504030204" pitchFamily="34" charset="0"/>
              </a:rPr>
              <a:t>S.Ct</a:t>
            </a:r>
            <a:r>
              <a:rPr lang="en-US" sz="3300" dirty="0">
                <a:latin typeface="Arial Rounded MT Bold" panose="020F0704030504030204" pitchFamily="34" charset="0"/>
              </a:rPr>
              <a:t>. 733 (1985)</a:t>
            </a:r>
            <a:br>
              <a:rPr lang="en-US" sz="3300" dirty="0">
                <a:latin typeface="Arial Rounded MT Bold" panose="020F0704030504030204" pitchFamily="34" charset="0"/>
              </a:rPr>
            </a:br>
            <a:r>
              <a:rPr lang="en-US" sz="3300" dirty="0">
                <a:latin typeface="Arial Rounded MT Bold" panose="020F0704030504030204" pitchFamily="34" charset="0"/>
              </a:rPr>
              <a:t>(Search of purse permitted)</a:t>
            </a:r>
          </a:p>
          <a:p>
            <a:r>
              <a:rPr lang="en-US" sz="3300" u="sng" dirty="0">
                <a:latin typeface="Arial Rounded MT Bold" panose="020F0704030504030204" pitchFamily="34" charset="0"/>
              </a:rPr>
              <a:t>Vernonia School District 47 v. Acton</a:t>
            </a:r>
            <a:r>
              <a:rPr lang="en-US" sz="3300" dirty="0">
                <a:latin typeface="Arial Rounded MT Bold" panose="020F0704030504030204" pitchFamily="34" charset="0"/>
              </a:rPr>
              <a:t/>
            </a:r>
            <a:br>
              <a:rPr lang="en-US" sz="3300" dirty="0">
                <a:latin typeface="Arial Rounded MT Bold" panose="020F0704030504030204" pitchFamily="34" charset="0"/>
              </a:rPr>
            </a:br>
            <a:r>
              <a:rPr lang="en-US" sz="3300" dirty="0">
                <a:latin typeface="Arial Rounded MT Bold" panose="020F0704030504030204" pitchFamily="34" charset="0"/>
              </a:rPr>
              <a:t>115 S. Ct. 2386 (1995)</a:t>
            </a:r>
            <a:br>
              <a:rPr lang="en-US" sz="3300" dirty="0">
                <a:latin typeface="Arial Rounded MT Bold" panose="020F0704030504030204" pitchFamily="34" charset="0"/>
              </a:rPr>
            </a:br>
            <a:r>
              <a:rPr lang="en-US" sz="3300" dirty="0">
                <a:latin typeface="Arial Rounded MT Bold" panose="020F0704030504030204" pitchFamily="34" charset="0"/>
              </a:rPr>
              <a:t>(Random urinalysis for athletics permitted)</a:t>
            </a:r>
            <a:br>
              <a:rPr lang="en-US" sz="3300" dirty="0">
                <a:latin typeface="Arial Rounded MT Bold" panose="020F0704030504030204" pitchFamily="34" charset="0"/>
              </a:rPr>
            </a:br>
            <a:endParaRPr lang="en-US" sz="3300" dirty="0">
              <a:latin typeface="Arial Rounded MT Bold" panose="020F0704030504030204" pitchFamily="34" charset="0"/>
            </a:endParaRPr>
          </a:p>
          <a:p>
            <a:r>
              <a:rPr lang="en-US" sz="3300" u="sng" dirty="0" err="1">
                <a:latin typeface="Arial Rounded MT Bold" panose="020F0704030504030204" pitchFamily="34" charset="0"/>
              </a:rPr>
              <a:t>Joye</a:t>
            </a:r>
            <a:r>
              <a:rPr lang="en-US" sz="3300" u="sng" dirty="0">
                <a:latin typeface="Arial Rounded MT Bold" panose="020F0704030504030204" pitchFamily="34" charset="0"/>
              </a:rPr>
              <a:t> v. Hunterdon Central Regional H.S. Bd. of Ed.</a:t>
            </a:r>
            <a:r>
              <a:rPr lang="en-US" sz="3300" dirty="0">
                <a:latin typeface="Arial Rounded MT Bold" panose="020F0704030504030204" pitchFamily="34" charset="0"/>
              </a:rPr>
              <a:t/>
            </a:r>
            <a:br>
              <a:rPr lang="en-US" sz="3300" dirty="0">
                <a:latin typeface="Arial Rounded MT Bold" panose="020F0704030504030204" pitchFamily="34" charset="0"/>
              </a:rPr>
            </a:br>
            <a:r>
              <a:rPr lang="en-US" sz="3300" dirty="0">
                <a:latin typeface="Arial Rounded MT Bold" panose="020F0704030504030204" pitchFamily="34" charset="0"/>
              </a:rPr>
              <a:t>176 N.J. 568 (2003)</a:t>
            </a:r>
            <a:br>
              <a:rPr lang="en-US" sz="3300" dirty="0">
                <a:latin typeface="Arial Rounded MT Bold" panose="020F0704030504030204" pitchFamily="34" charset="0"/>
              </a:rPr>
            </a:br>
            <a:r>
              <a:rPr lang="en-US" sz="3300" dirty="0">
                <a:latin typeface="Arial Rounded MT Bold" panose="020F0704030504030204" pitchFamily="34" charset="0"/>
              </a:rPr>
              <a:t>(Random drug testing for extracurricular </a:t>
            </a:r>
            <a:r>
              <a:rPr lang="en-US" sz="3300" dirty="0" err="1">
                <a:latin typeface="Arial Rounded MT Bold" panose="020F0704030504030204" pitchFamily="34" charset="0"/>
              </a:rPr>
              <a:t>activites</a:t>
            </a:r>
            <a:r>
              <a:rPr lang="en-US" sz="3300" dirty="0">
                <a:latin typeface="Arial Rounded MT Bold" panose="020F0704030504030204" pitchFamily="34" charset="0"/>
              </a:rPr>
              <a:t> permitted)</a:t>
            </a:r>
            <a:br>
              <a:rPr lang="en-US" sz="3300" dirty="0">
                <a:latin typeface="Arial Rounded MT Bold" panose="020F0704030504030204" pitchFamily="34" charset="0"/>
              </a:rPr>
            </a:br>
            <a:endParaRPr lang="en-US" sz="3300" dirty="0">
              <a:latin typeface="Arial Rounded MT Bold" panose="020F0704030504030204" pitchFamily="34" charset="0"/>
            </a:endParaRPr>
          </a:p>
          <a:p>
            <a:r>
              <a:rPr lang="en-US" sz="3300" u="sng" dirty="0" err="1">
                <a:latin typeface="Arial Rounded MT Bold" panose="020F0704030504030204" pitchFamily="34" charset="0"/>
              </a:rPr>
              <a:t>Gutin</a:t>
            </a:r>
            <a:r>
              <a:rPr lang="en-US" sz="3300" u="sng" dirty="0">
                <a:latin typeface="Arial Rounded MT Bold" panose="020F0704030504030204" pitchFamily="34" charset="0"/>
              </a:rPr>
              <a:t> v. Washington Twp. Bd. of Educ.</a:t>
            </a:r>
            <a:r>
              <a:rPr lang="en-US" sz="3300" dirty="0">
                <a:latin typeface="Arial Rounded MT Bold" panose="020F0704030504030204" pitchFamily="34" charset="0"/>
              </a:rPr>
              <a:t/>
            </a:r>
            <a:br>
              <a:rPr lang="en-US" sz="3300" dirty="0">
                <a:latin typeface="Arial Rounded MT Bold" panose="020F0704030504030204" pitchFamily="34" charset="0"/>
              </a:rPr>
            </a:br>
            <a:r>
              <a:rPr lang="en-US" sz="3300" dirty="0">
                <a:latin typeface="Arial Rounded MT Bold" panose="020F0704030504030204" pitchFamily="34" charset="0"/>
              </a:rPr>
              <a:t>467 F. Supp. 2d 414 (D.N.J. 2006)</a:t>
            </a:r>
            <a:br>
              <a:rPr lang="en-US" sz="3300" dirty="0">
                <a:latin typeface="Arial Rounded MT Bold" panose="020F0704030504030204" pitchFamily="34" charset="0"/>
              </a:rPr>
            </a:br>
            <a:r>
              <a:rPr lang="en-US" sz="3300" dirty="0">
                <a:latin typeface="Arial Rounded MT Bold" panose="020F0704030504030204" pitchFamily="34" charset="0"/>
              </a:rPr>
              <a:t>(Probable cause is not the standard for search-standard is “reasonableness”-balancing test)</a:t>
            </a:r>
          </a:p>
          <a:p>
            <a:endParaRPr lang="en-US" sz="3300" u="sng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115AC-F6DD-4765-9553-9296098A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Fourth Amendment in the School Setting</a:t>
            </a:r>
          </a:p>
        </p:txBody>
      </p:sp>
    </p:spTree>
    <p:extLst>
      <p:ext uri="{BB962C8B-B14F-4D97-AF65-F5344CB8AC3E}">
        <p14:creationId xmlns:p14="http://schemas.microsoft.com/office/powerpoint/2010/main" val="2276607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6DAAE-C08D-46E3-A8CE-2D266D397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14th Amendment:  “no state shall deprive any person of life, liberty or property without due Process of law”</a:t>
            </a:r>
          </a:p>
          <a:p>
            <a:r>
              <a:rPr lang="en-US" sz="2800" u="sng" dirty="0">
                <a:latin typeface="Arial Rounded MT Bold" panose="020F0704030504030204" pitchFamily="34" charset="0"/>
              </a:rPr>
              <a:t>Chambers v. Sch. </a:t>
            </a:r>
            <a:r>
              <a:rPr lang="en-US" sz="2800" u="sng" dirty="0" err="1">
                <a:latin typeface="Arial Rounded MT Bold" panose="020F0704030504030204" pitchFamily="34" charset="0"/>
              </a:rPr>
              <a:t>Dist.of</a:t>
            </a:r>
            <a:r>
              <a:rPr lang="en-US" sz="2800" u="sng" dirty="0">
                <a:latin typeface="Arial Rounded MT Bold" panose="020F0704030504030204" pitchFamily="34" charset="0"/>
              </a:rPr>
              <a:t> Phila Bd. of Educ.</a:t>
            </a:r>
            <a:br>
              <a:rPr lang="en-US" sz="2800" u="sng" dirty="0">
                <a:latin typeface="Arial Rounded MT Bold" panose="020F0704030504030204" pitchFamily="34" charset="0"/>
              </a:rPr>
            </a:br>
            <a:r>
              <a:rPr lang="en-US" sz="2800" dirty="0">
                <a:latin typeface="Arial Rounded MT Bold" panose="020F0704030504030204" pitchFamily="34" charset="0"/>
              </a:rPr>
              <a:t>587 F.3d 1767 (3d Cir. 2009)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u="sng" dirty="0">
                <a:latin typeface="Arial Rounded MT Bold" panose="020F0704030504030204" pitchFamily="34" charset="0"/>
              </a:rPr>
              <a:t>Hill v. Borough of Kutztown</a:t>
            </a:r>
            <a:br>
              <a:rPr lang="en-US" sz="2800" u="sng" dirty="0">
                <a:latin typeface="Arial Rounded MT Bold" panose="020F0704030504030204" pitchFamily="34" charset="0"/>
              </a:rPr>
            </a:br>
            <a:r>
              <a:rPr lang="en-US" sz="2800" dirty="0">
                <a:latin typeface="Arial Rounded MT Bold" panose="020F0704030504030204" pitchFamily="34" charset="0"/>
              </a:rPr>
              <a:t>455 F.3d 225 (3d Cir. 2006)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115AC-F6DD-4765-9553-9296098A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Due Process</a:t>
            </a:r>
          </a:p>
        </p:txBody>
      </p:sp>
    </p:spTree>
    <p:extLst>
      <p:ext uri="{BB962C8B-B14F-4D97-AF65-F5344CB8AC3E}">
        <p14:creationId xmlns:p14="http://schemas.microsoft.com/office/powerpoint/2010/main" val="10187028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6DAAE-C08D-46E3-A8CE-2D266D397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4200" dirty="0">
                <a:latin typeface="Arial Rounded MT Bold" panose="020F0704030504030204" pitchFamily="34" charset="0"/>
              </a:rPr>
              <a:t>STUDENTS DO NOT LEAVE THEIR CONSTITUTIONAL RIGHTS AT THE SCHOOL HOUSE DOOR</a:t>
            </a:r>
          </a:p>
          <a:p>
            <a:pPr marL="0" indent="0">
              <a:buNone/>
            </a:pPr>
            <a:r>
              <a:rPr lang="en-US" sz="4200" dirty="0">
                <a:latin typeface="Arial Rounded MT Bold" panose="020F0704030504030204" pitchFamily="34" charset="0"/>
              </a:rPr>
              <a:t>HOWEVER, THE UNIQUE CHARACTER OF THE SCHOOL ENVIRONMNET HAS MODIFIED THOSE PROTECTIONS:</a:t>
            </a:r>
          </a:p>
          <a:p>
            <a:r>
              <a:rPr lang="en-US" sz="4200" dirty="0">
                <a:latin typeface="Arial Rounded MT Bold" panose="020F0704030504030204" pitchFamily="34" charset="0"/>
              </a:rPr>
              <a:t>Less expectation of privacy</a:t>
            </a:r>
          </a:p>
          <a:p>
            <a:r>
              <a:rPr lang="en-US" sz="4200" dirty="0">
                <a:latin typeface="Arial Rounded MT Bold" panose="020F0704030504030204" pitchFamily="34" charset="0"/>
              </a:rPr>
              <a:t>Greater regulation of speech</a:t>
            </a:r>
          </a:p>
          <a:p>
            <a:r>
              <a:rPr lang="en-US" sz="4200" dirty="0">
                <a:latin typeface="Arial Rounded MT Bold" panose="020F0704030504030204" pitchFamily="34" charset="0"/>
              </a:rPr>
              <a:t>Rejection of Claims that are de </a:t>
            </a:r>
            <a:r>
              <a:rPr lang="en-US" sz="4200" dirty="0" err="1">
                <a:latin typeface="Arial Rounded MT Bold" panose="020F0704030504030204" pitchFamily="34" charset="0"/>
              </a:rPr>
              <a:t>minimus</a:t>
            </a:r>
            <a:r>
              <a:rPr lang="en-US" sz="4200" dirty="0">
                <a:latin typeface="Arial Rounded MT Bold" panose="020F0704030504030204" pitchFamily="34" charset="0"/>
              </a:rPr>
              <a:t>/Trivial- not lose educational opportunity</a:t>
            </a:r>
          </a:p>
          <a:p>
            <a:r>
              <a:rPr lang="en-US" sz="4200" dirty="0">
                <a:latin typeface="Arial Rounded MT Bold" panose="020F0704030504030204" pitchFamily="34" charset="0"/>
              </a:rPr>
              <a:t>Minimal due process rights unless abrogated by statute</a:t>
            </a:r>
          </a:p>
          <a:p>
            <a:endParaRPr lang="en-US" sz="3300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5000" b="1" i="1" dirty="0">
                <a:latin typeface="Arial Rounded MT Bold" panose="020F0704030504030204" pitchFamily="34" charset="0"/>
              </a:rPr>
              <a:t>LOOK FOR ARBITRARY &amp; CAPRICIOUS ACTION</a:t>
            </a:r>
          </a:p>
          <a:p>
            <a:pPr marL="0" indent="0" algn="ctr">
              <a:buNone/>
            </a:pPr>
            <a:r>
              <a:rPr lang="en-US" sz="5000" b="1" i="1" dirty="0">
                <a:latin typeface="Arial Rounded MT Bold" panose="020F0704030504030204" pitchFamily="34" charset="0"/>
              </a:rPr>
              <a:t>REAL DAMAGES</a:t>
            </a:r>
          </a:p>
          <a:p>
            <a:endParaRPr lang="en-US" sz="3300" u="sng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115AC-F6DD-4765-9553-9296098A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6090551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D9E47F-41E0-4FE3-891C-B53FBC82D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30" y="893729"/>
            <a:ext cx="4534616" cy="910492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graphicFrame>
        <p:nvGraphicFramePr>
          <p:cNvPr id="8" name="Content Placeholder 2" descr="SmartArt Placeholder - Contact List">
            <a:extLst>
              <a:ext uri="{FF2B5EF4-FFF2-40B4-BE49-F238E27FC236}">
                <a16:creationId xmlns:a16="http://schemas.microsoft.com/office/drawing/2014/main" id="{95EB8840-1974-5C4F-A503-A801266AD9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762232"/>
              </p:ext>
            </p:extLst>
          </p:nvPr>
        </p:nvGraphicFramePr>
        <p:xfrm>
          <a:off x="931459" y="2030413"/>
          <a:ext cx="4535487" cy="3933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3E66A50-EABB-4B1A-8B24-57E4E6D567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642316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6DAAE-C08D-46E3-A8CE-2D266D397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Forbids arbitrary deprivation of property or liberty right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Right to free public education is a protected property right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Fundamentally fair process required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Procedures must provide due process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115AC-F6DD-4765-9553-9296098A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Due Process</a:t>
            </a:r>
          </a:p>
        </p:txBody>
      </p:sp>
    </p:spTree>
    <p:extLst>
      <p:ext uri="{BB962C8B-B14F-4D97-AF65-F5344CB8AC3E}">
        <p14:creationId xmlns:p14="http://schemas.microsoft.com/office/powerpoint/2010/main" val="3654234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6DAAE-C08D-46E3-A8CE-2D266D397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9" y="2073066"/>
            <a:ext cx="10452848" cy="39670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u="sng" dirty="0">
                <a:latin typeface="Arial Rounded MT Bold" panose="020F0704030504030204" pitchFamily="34" charset="0"/>
              </a:rPr>
              <a:t>Goss v. Lopez</a:t>
            </a:r>
            <a:r>
              <a:rPr lang="en-US" sz="2800" dirty="0">
                <a:latin typeface="Arial Rounded MT Bold" panose="020F0704030504030204" pitchFamily="34" charset="0"/>
              </a:rPr>
              <a:t/>
            </a:r>
            <a:br>
              <a:rPr lang="en-US" sz="2800" dirty="0">
                <a:latin typeface="Arial Rounded MT Bold" panose="020F0704030504030204" pitchFamily="34" charset="0"/>
              </a:rPr>
            </a:br>
            <a:r>
              <a:rPr lang="en-US" sz="2800" dirty="0">
                <a:latin typeface="Arial Rounded MT Bold" panose="020F0704030504030204" pitchFamily="34" charset="0"/>
              </a:rPr>
              <a:t>419 U.S. 565 (1975)</a:t>
            </a:r>
            <a:br>
              <a:rPr lang="en-US" sz="2800" dirty="0">
                <a:latin typeface="Arial Rounded MT Bold" panose="020F0704030504030204" pitchFamily="34" charset="0"/>
              </a:rPr>
            </a:br>
            <a:endParaRPr lang="en-US" sz="2800" dirty="0">
              <a:latin typeface="Arial Rounded MT Bold" panose="020F0704030504030204" pitchFamily="34" charset="0"/>
            </a:endParaRPr>
          </a:p>
          <a:p>
            <a:r>
              <a:rPr lang="en-US" sz="2800" dirty="0">
                <a:latin typeface="Arial Rounded MT Bold" panose="020F0704030504030204" pitchFamily="34" charset="0"/>
              </a:rPr>
              <a:t>The 10 day rule – discipline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Short term suspension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Suspension without a hearing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Entitled to notice of charges and opportunity for student to present their version only</a:t>
            </a:r>
          </a:p>
          <a:p>
            <a:pPr marL="0" indent="0">
              <a:buNone/>
            </a:pP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115AC-F6DD-4765-9553-9296098A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Due Process in the school setting </a:t>
            </a:r>
          </a:p>
        </p:txBody>
      </p:sp>
    </p:spTree>
    <p:extLst>
      <p:ext uri="{BB962C8B-B14F-4D97-AF65-F5344CB8AC3E}">
        <p14:creationId xmlns:p14="http://schemas.microsoft.com/office/powerpoint/2010/main" val="2440153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115AC-F6DD-4765-9553-9296098A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200" u="sng" dirty="0">
                <a:solidFill>
                  <a:srgbClr val="FFFF00"/>
                </a:solidFill>
                <a:latin typeface="Arial Rounded MT Bold" panose="020F0704030504030204" pitchFamily="34" charset="0"/>
              </a:rPr>
              <a:t>Goss v. Lopez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E1E5D4C-C9FB-44BB-8DAA-AF069E199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9" y="2031121"/>
            <a:ext cx="10452848" cy="393315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No right to counsel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No right to confront and cross examine witnesses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No right to call student’s own witnesses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Minimum safeguards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No right to have parents present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No right to hearing for “trivial period” </a:t>
            </a:r>
            <a:br>
              <a:rPr lang="en-US" sz="2800" dirty="0">
                <a:latin typeface="Arial Rounded MT Bold" panose="020F0704030504030204" pitchFamily="34" charset="0"/>
              </a:rPr>
            </a:br>
            <a:r>
              <a:rPr lang="en-US" sz="2800" dirty="0">
                <a:latin typeface="Arial Rounded MT Bold" panose="020F0704030504030204" pitchFamily="34" charset="0"/>
              </a:rPr>
              <a:t>≤  10 = de </a:t>
            </a:r>
            <a:r>
              <a:rPr lang="en-US" sz="2800" dirty="0" err="1">
                <a:latin typeface="Arial Rounded MT Bold" panose="020F0704030504030204" pitchFamily="34" charset="0"/>
              </a:rPr>
              <a:t>minimus</a:t>
            </a:r>
            <a:endParaRPr lang="en-US" sz="2800" dirty="0">
              <a:latin typeface="Arial Rounded MT Bold" panose="020F0704030504030204" pitchFamily="34" charset="0"/>
            </a:endParaRPr>
          </a:p>
          <a:p>
            <a:r>
              <a:rPr lang="en-US" sz="2800" dirty="0">
                <a:latin typeface="Arial Rounded MT Bold" panose="020F0704030504030204" pitchFamily="34" charset="0"/>
              </a:rPr>
              <a:t>Immediate interview permitted</a:t>
            </a:r>
          </a:p>
        </p:txBody>
      </p:sp>
    </p:spTree>
    <p:extLst>
      <p:ext uri="{BB962C8B-B14F-4D97-AF65-F5344CB8AC3E}">
        <p14:creationId xmlns:p14="http://schemas.microsoft.com/office/powerpoint/2010/main" val="485254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6DAAE-C08D-46E3-A8CE-2D266D397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9" y="2073066"/>
            <a:ext cx="10452848" cy="39670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>
                <a:latin typeface="Arial Rounded MT Bold" panose="020F0704030504030204" pitchFamily="34" charset="0"/>
              </a:rPr>
              <a:t>Taylor v. Metuchen Public School Dist.</a:t>
            </a:r>
          </a:p>
          <a:p>
            <a:pPr marL="0" indent="0">
              <a:buNone/>
            </a:pPr>
            <a:r>
              <a:rPr lang="en-US" sz="2800" dirty="0">
                <a:latin typeface="Arial Rounded MT Bold" panose="020F0704030504030204" pitchFamily="34" charset="0"/>
              </a:rPr>
              <a:t>2019 WL 1418124 (D.N.J. 3/28/19)</a:t>
            </a:r>
          </a:p>
          <a:p>
            <a:pPr marL="0" indent="0">
              <a:buNone/>
            </a:pPr>
            <a:endParaRPr lang="en-US" sz="28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 Rounded MT Bold" panose="020F0704030504030204" pitchFamily="34" charset="0"/>
              </a:rPr>
              <a:t>1-2 days suspension trivial deprivation </a:t>
            </a:r>
          </a:p>
          <a:p>
            <a:pPr marL="0" indent="0">
              <a:buNone/>
            </a:pPr>
            <a:endParaRPr lang="en-US" sz="28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 Rounded MT Bold" panose="020F0704030504030204" pitchFamily="34" charset="0"/>
              </a:rPr>
              <a:t>No loss of educational opportunity</a:t>
            </a:r>
          </a:p>
          <a:p>
            <a:pPr marL="0" indent="0">
              <a:buNone/>
            </a:pP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115AC-F6DD-4765-9553-9296098A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Short Suspension Trivial</a:t>
            </a:r>
          </a:p>
        </p:txBody>
      </p:sp>
    </p:spTree>
    <p:extLst>
      <p:ext uri="{BB962C8B-B14F-4D97-AF65-F5344CB8AC3E}">
        <p14:creationId xmlns:p14="http://schemas.microsoft.com/office/powerpoint/2010/main" val="1452988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6DAAE-C08D-46E3-A8CE-2D266D397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Code of student conduct controls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N.J.A.C. 6A:16-7.1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Ability to prescribe conduct broad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Includes conduct away from school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Establish safe, secure and disciplined school environment conducive to learning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Discipline can be contested with full due process rights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115AC-F6DD-4765-9553-9296098A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Due Process in the school setting</a:t>
            </a:r>
          </a:p>
        </p:txBody>
      </p:sp>
      <p:pic>
        <p:nvPicPr>
          <p:cNvPr id="5" name="Picture 4" descr="A teacher teaching a class&#10;&#10;Description automatically generated with low confidence">
            <a:extLst>
              <a:ext uri="{FF2B5EF4-FFF2-40B4-BE49-F238E27FC236}">
                <a16:creationId xmlns:a16="http://schemas.microsoft.com/office/drawing/2014/main" id="{85769133-FFB2-46C8-8FF8-1DE640D480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527" y="1641522"/>
            <a:ext cx="3621650" cy="203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71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6DAAE-C08D-46E3-A8CE-2D266D397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LITIGATION OVER VAGUE CODE OF CONDUCT –</a:t>
            </a:r>
          </a:p>
          <a:p>
            <a:pPr marL="0" indent="0">
              <a:buNone/>
            </a:pPr>
            <a:r>
              <a:rPr lang="en-US" sz="2800" dirty="0">
                <a:latin typeface="Arial Rounded MT Bold" panose="020F0704030504030204" pitchFamily="34" charset="0"/>
              </a:rPr>
              <a:t>	</a:t>
            </a:r>
            <a:r>
              <a:rPr lang="en-US" sz="2800" u="sng" dirty="0">
                <a:latin typeface="Arial Rounded MT Bold" panose="020F0704030504030204" pitchFamily="34" charset="0"/>
              </a:rPr>
              <a:t>Flaherty v. Keystone Oaks School District</a:t>
            </a:r>
            <a:r>
              <a:rPr lang="en-US" sz="2800" dirty="0">
                <a:latin typeface="Arial Rounded MT Bold" panose="020F0704030504030204" pitchFamily="34" charset="0"/>
              </a:rPr>
              <a:t/>
            </a:r>
            <a:br>
              <a:rPr lang="en-US" sz="2800" dirty="0">
                <a:latin typeface="Arial Rounded MT Bold" panose="020F0704030504030204" pitchFamily="34" charset="0"/>
              </a:rPr>
            </a:br>
            <a:r>
              <a:rPr lang="en-US" sz="2800" dirty="0">
                <a:latin typeface="Arial Rounded MT Bold" panose="020F0704030504030204" pitchFamily="34" charset="0"/>
              </a:rPr>
              <a:t>	247 F. Supp. 2d 698 	(W.D. Pa. 2003)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Discipline vs Academics - college setting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Litigation over failure to follow code of conduct</a:t>
            </a:r>
          </a:p>
          <a:p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115AC-F6DD-4765-9553-9296098A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The Better Case</a:t>
            </a:r>
          </a:p>
        </p:txBody>
      </p:sp>
    </p:spTree>
    <p:extLst>
      <p:ext uri="{BB962C8B-B14F-4D97-AF65-F5344CB8AC3E}">
        <p14:creationId xmlns:p14="http://schemas.microsoft.com/office/powerpoint/2010/main" val="47482355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GOLD AND SILVER">
      <a:dk1>
        <a:srgbClr val="000000"/>
      </a:dk1>
      <a:lt1>
        <a:srgbClr val="FFFFFF"/>
      </a:lt1>
      <a:dk2>
        <a:srgbClr val="464646"/>
      </a:dk2>
      <a:lt2>
        <a:srgbClr val="FFFFFF"/>
      </a:lt2>
      <a:accent1>
        <a:srgbClr val="C4AE75"/>
      </a:accent1>
      <a:accent2>
        <a:srgbClr val="A9A9A9"/>
      </a:accent2>
      <a:accent3>
        <a:srgbClr val="5E5E5E"/>
      </a:accent3>
      <a:accent4>
        <a:srgbClr val="424242"/>
      </a:accent4>
      <a:accent5>
        <a:srgbClr val="212121"/>
      </a:accent5>
      <a:accent6>
        <a:srgbClr val="D5D5D5"/>
      </a:accent6>
      <a:hlink>
        <a:srgbClr val="C1AA73"/>
      </a:hlink>
      <a:folHlink>
        <a:srgbClr val="797979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rence" id="{B1388269-6A25-4F35-91BE-E59A597AB25F}" vid="{EA621A8F-389C-4766-B7E5-1B2B7E9ADD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Geometric conference presentation</Template>
  <TotalTime>0</TotalTime>
  <Words>1671</Words>
  <Application>Microsoft Office PowerPoint</Application>
  <PresentationFormat>Widescreen</PresentationFormat>
  <Paragraphs>175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Arial Rounded MT Bold</vt:lpstr>
      <vt:lpstr>Calibri</vt:lpstr>
      <vt:lpstr>Garamond</vt:lpstr>
      <vt:lpstr>RetrospectVTI</vt:lpstr>
      <vt:lpstr> Your Child’s Civil Rights   What every parent needs to know</vt:lpstr>
      <vt:lpstr>Constitutional rights in school – Key Concepts</vt:lpstr>
      <vt:lpstr>Due Process</vt:lpstr>
      <vt:lpstr>Due Process</vt:lpstr>
      <vt:lpstr>Due Process in the school setting </vt:lpstr>
      <vt:lpstr>Goss v. Lopez</vt:lpstr>
      <vt:lpstr>Short Suspension Trivial</vt:lpstr>
      <vt:lpstr>Due Process in the school setting</vt:lpstr>
      <vt:lpstr>The Better Case</vt:lpstr>
      <vt:lpstr>Due Process in the school setting </vt:lpstr>
      <vt:lpstr>Due Process in the school setting </vt:lpstr>
      <vt:lpstr>Due Process – Right to counsel</vt:lpstr>
      <vt:lpstr>Due Process – Mental Health Examination</vt:lpstr>
      <vt:lpstr>Due Process by NJ Statute</vt:lpstr>
      <vt:lpstr>“Trivial” discipline</vt:lpstr>
      <vt:lpstr>Due Process by NJ Statute</vt:lpstr>
      <vt:lpstr>Due Process by NJ Statute</vt:lpstr>
      <vt:lpstr>Due Process by N.J. Statute</vt:lpstr>
      <vt:lpstr>Litigation in the O.A.L.</vt:lpstr>
      <vt:lpstr>First Amendment in the School Setting</vt:lpstr>
      <vt:lpstr>First Amendment in the School Setting</vt:lpstr>
      <vt:lpstr>Harassment, Bullying, Intimidation not protected</vt:lpstr>
      <vt:lpstr>Speech contrary to legitimate policy objectives is not protected</vt:lpstr>
      <vt:lpstr>On Campus Speech</vt:lpstr>
      <vt:lpstr>Off Campus Speech</vt:lpstr>
      <vt:lpstr>First Amendment – Parent Rights</vt:lpstr>
      <vt:lpstr>Fourth Amendment in the School Setting</vt:lpstr>
      <vt:lpstr>Fourth Amendment in the School Setting</vt:lpstr>
      <vt:lpstr>Fourth Amendment in the School Setting</vt:lpstr>
      <vt:lpstr>Summary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2020-05-15T17:25:44Z</dcterms:created>
  <dcterms:modified xsi:type="dcterms:W3CDTF">2022-05-27T13:25:28Z</dcterms:modified>
</cp:coreProperties>
</file>