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5" r:id="rId5"/>
    <p:sldId id="27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9" r:id="rId14"/>
    <p:sldId id="274" r:id="rId15"/>
    <p:sldId id="275" r:id="rId16"/>
    <p:sldId id="276" r:id="rId17"/>
    <p:sldId id="277" r:id="rId18"/>
    <p:sldId id="273" r:id="rId19"/>
    <p:sldId id="280" r:id="rId20"/>
    <p:sldId id="281" r:id="rId21"/>
    <p:sldId id="282" r:id="rId22"/>
    <p:sldId id="264" r:id="rId23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2" y="-3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17E781-5B9F-4F59-B14C-128AA3706F10}" type="datetimeFigureOut">
              <a:rPr lang="en-US" smtClean="0"/>
              <a:pPr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C22239-474C-45DF-BA03-9D517B79F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078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4826082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467925" y="0"/>
            <a:ext cx="5067600" cy="234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 dirty="0" smtClean="0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rPr>
              <a:t>Basic Evidence Foundations</a:t>
            </a:r>
            <a:endParaRPr lang="en" sz="6000" b="1" dirty="0">
              <a:solidFill>
                <a:srgbClr val="FFFF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433375" y="4285650"/>
            <a:ext cx="40482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>
                <a:solidFill>
                  <a:srgbClr val="D5A6BD"/>
                </a:solidFill>
                <a:latin typeface="Cambria"/>
                <a:ea typeface="Cambria"/>
                <a:cs typeface="Cambria"/>
                <a:sym typeface="Cambria"/>
              </a:rPr>
              <a:t>Shelley L. Stangler </a:t>
            </a:r>
            <a:r>
              <a:rPr lang="en" sz="3000" dirty="0" smtClean="0">
                <a:solidFill>
                  <a:srgbClr val="D5A6BD"/>
                </a:solidFill>
                <a:latin typeface="Cambria"/>
                <a:ea typeface="Cambria"/>
                <a:cs typeface="Cambria"/>
                <a:sym typeface="Cambria"/>
              </a:rPr>
              <a:t>ESQ.</a:t>
            </a:r>
            <a:endParaRPr lang="en" sz="3000" dirty="0">
              <a:solidFill>
                <a:srgbClr val="D5A6BD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5112025" y="4285650"/>
            <a:ext cx="4048200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dirty="0">
                <a:solidFill>
                  <a:srgbClr val="D5A6BD"/>
                </a:solidFill>
                <a:latin typeface="Cambria"/>
                <a:ea typeface="Cambria"/>
                <a:cs typeface="Cambria"/>
                <a:sym typeface="Cambria"/>
              </a:rPr>
              <a:t>NJAJ Boardwalk </a:t>
            </a:r>
            <a:r>
              <a:rPr lang="en" sz="3000" dirty="0" smtClean="0">
                <a:solidFill>
                  <a:srgbClr val="D5A6BD"/>
                </a:solidFill>
                <a:latin typeface="Cambria"/>
                <a:ea typeface="Cambria"/>
                <a:cs typeface="Cambria"/>
                <a:sym typeface="Cambria"/>
              </a:rPr>
              <a:t>2017</a:t>
            </a:r>
            <a:endParaRPr lang="en" sz="3000" dirty="0">
              <a:solidFill>
                <a:srgbClr val="D5A6BD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DOUBLE </a:t>
            </a:r>
            <a:r>
              <a:rPr lang="en-US" sz="32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HEARSAY PERMITTED BASED </a:t>
            </a:r>
          </a:p>
          <a:p>
            <a:pPr lvl="0" algn="ctr"/>
            <a:r>
              <a:rPr lang="en-US" sz="32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ON  ANOTHER EXCEPTION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10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1066800" y="1733550"/>
            <a:ext cx="60916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ndara" panose="020E0502030303020204" pitchFamily="34" charset="0"/>
              </a:rPr>
              <a:t>• 	Party </a:t>
            </a:r>
            <a:r>
              <a:rPr lang="en-US" sz="3200" b="1" dirty="0">
                <a:latin typeface="Candara" panose="020E0502030303020204" pitchFamily="34" charset="0"/>
              </a:rPr>
              <a:t>statement</a:t>
            </a:r>
          </a:p>
          <a:p>
            <a:r>
              <a:rPr lang="en-US" sz="3200" b="1" dirty="0">
                <a:latin typeface="Candara" panose="020E0502030303020204" pitchFamily="34" charset="0"/>
              </a:rPr>
              <a:t>•	Excited Utterance</a:t>
            </a:r>
          </a:p>
          <a:p>
            <a:r>
              <a:rPr lang="en-US" sz="3200" b="1" dirty="0">
                <a:latin typeface="Candara" panose="020E0502030303020204" pitchFamily="34" charset="0"/>
              </a:rPr>
              <a:t>•	Present Sense </a:t>
            </a:r>
            <a:r>
              <a:rPr lang="en-US" sz="3200" b="1" dirty="0" smtClean="0">
                <a:latin typeface="Candara" panose="020E0502030303020204" pitchFamily="34" charset="0"/>
              </a:rPr>
              <a:t>Impression</a:t>
            </a:r>
            <a:endParaRPr lang="en-US" sz="3200" b="1" dirty="0">
              <a:latin typeface="Candara" panose="020E0502030303020204" pitchFamily="34" charset="0"/>
            </a:endParaRPr>
          </a:p>
          <a:p>
            <a:r>
              <a:rPr lang="en-US" sz="3200" b="1" dirty="0">
                <a:latin typeface="Candara" panose="020E0502030303020204" pitchFamily="34" charset="0"/>
              </a:rPr>
              <a:t>•	Physical Condition</a:t>
            </a:r>
          </a:p>
          <a:p>
            <a:r>
              <a:rPr lang="en-US" sz="3200" b="1" dirty="0">
                <a:latin typeface="Candara" panose="020E0502030303020204" pitchFamily="34" charset="0"/>
              </a:rPr>
              <a:t>•	State of </a:t>
            </a:r>
            <a:r>
              <a:rPr lang="en-US" sz="3200" b="1" dirty="0" smtClean="0">
                <a:latin typeface="Candara" panose="020E0502030303020204" pitchFamily="34" charset="0"/>
              </a:rPr>
              <a:t>Mind</a:t>
            </a:r>
            <a:endParaRPr lang="en-US" sz="32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8549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EXPERT OPINION INCLUDED IN A HEARSAY STATEMENT – E.808</a:t>
            </a:r>
            <a:endParaRPr lang="en-US" sz="32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11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1066800" y="173355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ndara" panose="020E0502030303020204" pitchFamily="34" charset="0"/>
              </a:rPr>
              <a:t>Business </a:t>
            </a:r>
            <a:r>
              <a:rPr lang="en-US" sz="3200" b="1" dirty="0">
                <a:latin typeface="Candara" panose="020E0502030303020204" pitchFamily="34" charset="0"/>
              </a:rPr>
              <a:t>record – foundation the </a:t>
            </a:r>
            <a:r>
              <a:rPr lang="en-US" sz="3200" b="1" dirty="0" smtClean="0">
                <a:latin typeface="Candara" panose="020E0502030303020204" pitchFamily="34" charset="0"/>
              </a:rPr>
              <a:t>same</a:t>
            </a:r>
            <a:br>
              <a:rPr lang="en-US" sz="3200" b="1" dirty="0" smtClean="0">
                <a:latin typeface="Candara" panose="020E0502030303020204" pitchFamily="34" charset="0"/>
              </a:rPr>
            </a:br>
            <a:endParaRPr lang="en-US" sz="3200" b="1" dirty="0">
              <a:latin typeface="Candara" panose="020E0502030303020204" pitchFamily="34" charset="0"/>
            </a:endParaRPr>
          </a:p>
          <a:p>
            <a:r>
              <a:rPr lang="en-US" sz="3200" b="1" dirty="0">
                <a:latin typeface="Candara" panose="020E0502030303020204" pitchFamily="34" charset="0"/>
              </a:rPr>
              <a:t>Hospital records: </a:t>
            </a:r>
            <a:r>
              <a:rPr lang="en-US" sz="3200" b="1" dirty="0" smtClean="0">
                <a:latin typeface="Candara" panose="020E0502030303020204" pitchFamily="34" charset="0"/>
              </a:rPr>
              <a:t/>
            </a:r>
            <a:br>
              <a:rPr lang="en-US" sz="3200" b="1" dirty="0" smtClean="0">
                <a:latin typeface="Candara" panose="020E0502030303020204" pitchFamily="34" charset="0"/>
              </a:rPr>
            </a:br>
            <a:r>
              <a:rPr lang="en-US" sz="3200" b="1" dirty="0" smtClean="0">
                <a:latin typeface="Candara" panose="020E0502030303020204" pitchFamily="34" charset="0"/>
              </a:rPr>
              <a:t>	</a:t>
            </a:r>
            <a:r>
              <a:rPr lang="en-US" sz="3200" b="1" u="sng" dirty="0" smtClean="0">
                <a:latin typeface="Candara" panose="020E0502030303020204" pitchFamily="34" charset="0"/>
              </a:rPr>
              <a:t>Brown </a:t>
            </a:r>
            <a:r>
              <a:rPr lang="en-US" sz="3200" b="1" u="sng" dirty="0">
                <a:latin typeface="Candara" panose="020E0502030303020204" pitchFamily="34" charset="0"/>
              </a:rPr>
              <a:t>v. </a:t>
            </a:r>
            <a:r>
              <a:rPr lang="en-US" sz="3200" b="1" u="sng" dirty="0" smtClean="0">
                <a:latin typeface="Candara" panose="020E0502030303020204" pitchFamily="34" charset="0"/>
              </a:rPr>
              <a:t>Mortimer</a:t>
            </a:r>
            <a:r>
              <a:rPr lang="en-US" sz="3200" b="1" dirty="0" smtClean="0">
                <a:latin typeface="Candara" panose="020E0502030303020204" pitchFamily="34" charset="0"/>
              </a:rPr>
              <a:t/>
            </a:r>
            <a:br>
              <a:rPr lang="en-US" sz="3200" b="1" dirty="0" smtClean="0">
                <a:latin typeface="Candara" panose="020E0502030303020204" pitchFamily="34" charset="0"/>
              </a:rPr>
            </a:br>
            <a:r>
              <a:rPr lang="en-US" sz="3200" b="1" dirty="0" smtClean="0">
                <a:latin typeface="Candara" panose="020E0502030303020204" pitchFamily="34" charset="0"/>
              </a:rPr>
              <a:t>	100 </a:t>
            </a:r>
            <a:r>
              <a:rPr lang="en-US" sz="3200" b="1" dirty="0">
                <a:latin typeface="Candara" panose="020E0502030303020204" pitchFamily="34" charset="0"/>
              </a:rPr>
              <a:t>N.J. Super. 395 (App. Div. 1968)</a:t>
            </a:r>
          </a:p>
        </p:txBody>
      </p:sp>
    </p:spTree>
    <p:extLst>
      <p:ext uri="{BB962C8B-B14F-4D97-AF65-F5344CB8AC3E}">
        <p14:creationId xmlns:p14="http://schemas.microsoft.com/office/powerpoint/2010/main" xmlns="" val="4720226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MEDICAL </a:t>
            </a:r>
            <a:r>
              <a:rPr lang="en-US" sz="36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 – DOUBLE HEARSAY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12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1082615" y="1453380"/>
            <a:ext cx="7391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 smtClean="0">
                <a:latin typeface="Candara" panose="020E0502030303020204" pitchFamily="34" charset="0"/>
              </a:rPr>
              <a:t>Prileau</a:t>
            </a:r>
            <a:r>
              <a:rPr lang="en-US" sz="2000" b="1" u="sng" dirty="0" smtClean="0">
                <a:latin typeface="Candara" panose="020E0502030303020204" pitchFamily="34" charset="0"/>
              </a:rPr>
              <a:t> </a:t>
            </a:r>
            <a:r>
              <a:rPr lang="en-US" sz="2000" b="1" u="sng" dirty="0">
                <a:latin typeface="Candara" panose="020E0502030303020204" pitchFamily="34" charset="0"/>
              </a:rPr>
              <a:t>v. Kentucky Fried Chicken</a:t>
            </a:r>
          </a:p>
          <a:p>
            <a:r>
              <a:rPr lang="en-US" sz="2000" b="1" dirty="0">
                <a:latin typeface="Candara" panose="020E0502030303020204" pitchFamily="34" charset="0"/>
              </a:rPr>
              <a:t>434 N.J. Super. 558 (App. Div. 2014</a:t>
            </a:r>
            <a:r>
              <a:rPr lang="en-US" sz="2000" b="1" dirty="0" smtClean="0">
                <a:latin typeface="Candara" panose="020E0502030303020204" pitchFamily="34" charset="0"/>
              </a:rPr>
              <a:t>), </a:t>
            </a:r>
            <a:br>
              <a:rPr lang="en-US" sz="2000" b="1" dirty="0" smtClean="0">
                <a:latin typeface="Candara" panose="020E0502030303020204" pitchFamily="34" charset="0"/>
              </a:rPr>
            </a:br>
            <a:r>
              <a:rPr lang="en-US" sz="2000" b="1" i="1" dirty="0" smtClean="0">
                <a:latin typeface="Candara" panose="020E0502030303020204" pitchFamily="34" charset="0"/>
              </a:rPr>
              <a:t>aff’d. as mod</a:t>
            </a:r>
            <a:r>
              <a:rPr lang="en-US" sz="2000" b="1" dirty="0" smtClean="0">
                <a:latin typeface="Candara" panose="020E0502030303020204" pitchFamily="34" charset="0"/>
              </a:rPr>
              <a:t>. </a:t>
            </a:r>
            <a:r>
              <a:rPr lang="en-US" sz="2000" b="1" dirty="0">
                <a:latin typeface="Candara" panose="020E0502030303020204" pitchFamily="34" charset="0"/>
              </a:rPr>
              <a:t>223 N.J 245 (2015</a:t>
            </a:r>
            <a:r>
              <a:rPr lang="en-US" sz="2000" b="1" dirty="0" smtClean="0">
                <a:latin typeface="Candara" panose="020E0502030303020204" pitchFamily="34" charset="0"/>
              </a:rPr>
              <a:t>)</a:t>
            </a:r>
            <a:endParaRPr lang="en-US" sz="2000" b="1" dirty="0">
              <a:latin typeface="Candara" panose="020E0502030303020204" pitchFamily="34" charset="0"/>
            </a:endParaRPr>
          </a:p>
          <a:p>
            <a:endParaRPr lang="en-US" sz="2000" b="1" dirty="0">
              <a:latin typeface="Candara" panose="020E0502030303020204" pitchFamily="34" charset="0"/>
            </a:endParaRPr>
          </a:p>
          <a:p>
            <a:r>
              <a:rPr lang="en-US" sz="2000" b="1" u="sng" dirty="0" err="1">
                <a:latin typeface="Candara" panose="020E0502030303020204" pitchFamily="34" charset="0"/>
              </a:rPr>
              <a:t>Nowacki</a:t>
            </a:r>
            <a:r>
              <a:rPr lang="en-US" sz="2000" b="1" u="sng" dirty="0">
                <a:latin typeface="Candara" panose="020E0502030303020204" pitchFamily="34" charset="0"/>
              </a:rPr>
              <a:t> v. Community Medical Center</a:t>
            </a:r>
          </a:p>
          <a:p>
            <a:r>
              <a:rPr lang="en-US" sz="2000" b="1" dirty="0">
                <a:latin typeface="Candara" panose="020E0502030303020204" pitchFamily="34" charset="0"/>
              </a:rPr>
              <a:t>279 N. J. Super. 276 (App. </a:t>
            </a:r>
            <a:r>
              <a:rPr lang="en-US" sz="2000" b="1" dirty="0" err="1">
                <a:latin typeface="Candara" panose="020E0502030303020204" pitchFamily="34" charset="0"/>
              </a:rPr>
              <a:t>Div</a:t>
            </a:r>
            <a:r>
              <a:rPr lang="en-US" sz="2000" b="1" dirty="0">
                <a:latin typeface="Candara" panose="020E0502030303020204" pitchFamily="34" charset="0"/>
              </a:rPr>
              <a:t>), </a:t>
            </a:r>
            <a:r>
              <a:rPr lang="en-US" sz="2000" b="1" i="1" dirty="0">
                <a:latin typeface="Candara" panose="020E0502030303020204" pitchFamily="34" charset="0"/>
              </a:rPr>
              <a:t>certif. den</a:t>
            </a:r>
            <a:r>
              <a:rPr lang="en-US" sz="2000" b="1" dirty="0">
                <a:latin typeface="Candara" panose="020E0502030303020204" pitchFamily="34" charset="0"/>
              </a:rPr>
              <a:t>. 141 N.J. 95 (1995)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  <a:p>
            <a:pPr algn="ctr"/>
            <a:r>
              <a:rPr lang="en-US" sz="2000" b="1" dirty="0">
                <a:latin typeface="Candara" panose="020E0502030303020204" pitchFamily="34" charset="0"/>
              </a:rPr>
              <a:t>Opinions relating to nature and extent of injuries excluded and inadmissible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06897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MEDICAL </a:t>
            </a:r>
            <a:r>
              <a:rPr lang="en-US" sz="36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 – DOUBLE HEARSAY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13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1082615" y="1453380"/>
            <a:ext cx="739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err="1" smtClean="0">
                <a:latin typeface="Candara" panose="020E0502030303020204" pitchFamily="34" charset="0"/>
              </a:rPr>
              <a:t>Brun</a:t>
            </a:r>
            <a:r>
              <a:rPr lang="en-US" sz="2000" b="1" u="sng" dirty="0" smtClean="0">
                <a:latin typeface="Candara" panose="020E0502030303020204" pitchFamily="34" charset="0"/>
              </a:rPr>
              <a:t> </a:t>
            </a:r>
            <a:r>
              <a:rPr lang="en-US" sz="2000" b="1" u="sng" dirty="0">
                <a:latin typeface="Candara" panose="020E0502030303020204" pitchFamily="34" charset="0"/>
              </a:rPr>
              <a:t>v. Cardoso</a:t>
            </a:r>
            <a:r>
              <a:rPr lang="en-US" sz="2000" b="1" dirty="0">
                <a:latin typeface="Candara" panose="020E0502030303020204" pitchFamily="34" charset="0"/>
              </a:rPr>
              <a:t>, 390 N.J. Super. 409 (App. Div. 2006);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  <a:p>
            <a:r>
              <a:rPr lang="en-US" sz="2000" b="1" u="sng" dirty="0">
                <a:latin typeface="Candara" panose="020E0502030303020204" pitchFamily="34" charset="0"/>
              </a:rPr>
              <a:t>Agha v. </a:t>
            </a:r>
            <a:r>
              <a:rPr lang="en-US" sz="2000" b="1" u="sng" dirty="0" err="1">
                <a:latin typeface="Candara" panose="020E0502030303020204" pitchFamily="34" charset="0"/>
              </a:rPr>
              <a:t>Feiner</a:t>
            </a:r>
            <a:r>
              <a:rPr lang="en-US" sz="2000" b="1" dirty="0">
                <a:latin typeface="Candara" panose="020E0502030303020204" pitchFamily="34" charset="0"/>
              </a:rPr>
              <a:t>, 198 N.J. 50 (2009);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  <a:p>
            <a:r>
              <a:rPr lang="en-US" sz="2000" b="1" u="sng" dirty="0">
                <a:latin typeface="Candara" panose="020E0502030303020204" pitchFamily="34" charset="0"/>
              </a:rPr>
              <a:t>James v. Ruiz</a:t>
            </a:r>
            <a:r>
              <a:rPr lang="en-US" sz="2000" b="1" dirty="0">
                <a:latin typeface="Candara" panose="020E0502030303020204" pitchFamily="34" charset="0"/>
              </a:rPr>
              <a:t>, 440 N.J. Super. 45 (2015)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ndara" panose="020E0502030303020204" pitchFamily="34" charset="0"/>
              </a:rPr>
              <a:t>Interpretation </a:t>
            </a:r>
            <a:r>
              <a:rPr lang="en-US" sz="2000" b="1" dirty="0">
                <a:latin typeface="Candara" panose="020E0502030303020204" pitchFamily="34" charset="0"/>
              </a:rPr>
              <a:t>of MRI requires qualified witness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ndara" panose="020E0502030303020204" pitchFamily="34" charset="0"/>
              </a:rPr>
              <a:t>Cannot </a:t>
            </a:r>
            <a:r>
              <a:rPr lang="en-US" sz="2000" b="1" dirty="0">
                <a:latin typeface="Candara" panose="020E0502030303020204" pitchFamily="34" charset="0"/>
              </a:rPr>
              <a:t>bootstrap inadmissible medical opinion through </a:t>
            </a:r>
            <a:r>
              <a:rPr lang="en-US" sz="2000" b="1" dirty="0" smtClean="0">
                <a:latin typeface="Candara" panose="020E0502030303020204" pitchFamily="34" charset="0"/>
              </a:rPr>
              <a:t>expert</a:t>
            </a:r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0178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MEDICAL </a:t>
            </a:r>
            <a:r>
              <a:rPr lang="en-US" sz="36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 – DOUBLE HEARSAY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14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520460" y="1123950"/>
            <a:ext cx="838199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andara" panose="020E0502030303020204" pitchFamily="34" charset="0"/>
              </a:rPr>
              <a:t>What happened to evidence rule 703 ? </a:t>
            </a:r>
          </a:p>
          <a:p>
            <a:pPr algn="ctr"/>
            <a:r>
              <a:rPr lang="en-US" sz="2000" b="1" dirty="0" smtClean="0">
                <a:latin typeface="Candara" panose="020E0502030303020204" pitchFamily="34" charset="0"/>
              </a:rPr>
              <a:t>Expert </a:t>
            </a:r>
            <a:r>
              <a:rPr lang="en-US" sz="2000" b="1" dirty="0">
                <a:latin typeface="Candara" panose="020E0502030303020204" pitchFamily="34" charset="0"/>
              </a:rPr>
              <a:t>ability to rely on other </a:t>
            </a:r>
            <a:r>
              <a:rPr lang="en-US" sz="2000" b="1" dirty="0" smtClean="0">
                <a:latin typeface="Candara" panose="020E0502030303020204" pitchFamily="34" charset="0"/>
              </a:rPr>
              <a:t>records</a:t>
            </a:r>
          </a:p>
          <a:p>
            <a:endParaRPr lang="en-US" sz="2000" b="1" u="sng" dirty="0" smtClean="0">
              <a:latin typeface="Candara" panose="020E0502030303020204" pitchFamily="34" charset="0"/>
            </a:endParaRPr>
          </a:p>
          <a:p>
            <a:pPr algn="ctr"/>
            <a:r>
              <a:rPr lang="en-US" sz="2000" b="1" u="sng" dirty="0" smtClean="0">
                <a:latin typeface="Candara" panose="020E0502030303020204" pitchFamily="34" charset="0"/>
              </a:rPr>
              <a:t>James </a:t>
            </a:r>
            <a:r>
              <a:rPr lang="en-US" sz="2000" b="1" u="sng" dirty="0">
                <a:latin typeface="Candara" panose="020E0502030303020204" pitchFamily="34" charset="0"/>
              </a:rPr>
              <a:t>v. Ruiz</a:t>
            </a:r>
            <a:r>
              <a:rPr lang="en-US" sz="2000" b="1" dirty="0">
                <a:latin typeface="Candara" panose="020E0502030303020204" pitchFamily="34" charset="0"/>
              </a:rPr>
              <a:t>:  expert cannot use MRI conclusions to establish </a:t>
            </a:r>
            <a:r>
              <a:rPr lang="en-US" sz="2000" b="1" dirty="0" smtClean="0">
                <a:latin typeface="Candara" panose="020E0502030303020204" pitchFamily="34" charset="0"/>
              </a:rPr>
              <a:t>truth</a:t>
            </a:r>
            <a:br>
              <a:rPr lang="en-US" sz="2000" b="1" dirty="0" smtClean="0">
                <a:latin typeface="Candara" panose="020E0502030303020204" pitchFamily="34" charset="0"/>
              </a:rPr>
            </a:br>
            <a:endParaRPr lang="en-US" sz="2000" b="1" dirty="0">
              <a:latin typeface="Candara" panose="020E0502030303020204" pitchFamily="34" charset="0"/>
            </a:endParaRPr>
          </a:p>
          <a:p>
            <a:pPr algn="ctr"/>
            <a:r>
              <a:rPr lang="en-US" sz="2000" b="1" dirty="0" smtClean="0">
                <a:latin typeface="Candara" panose="020E0502030303020204" pitchFamily="34" charset="0"/>
              </a:rPr>
              <a:t>	</a:t>
            </a:r>
            <a: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But</a:t>
            </a:r>
            <a:r>
              <a:rPr lang="en-US" sz="2400" b="1" i="1" dirty="0">
                <a:solidFill>
                  <a:srgbClr val="0070C0"/>
                </a:solidFill>
                <a:latin typeface="Candara" panose="020E0502030303020204" pitchFamily="34" charset="0"/>
              </a:rPr>
              <a:t>: </a:t>
            </a:r>
            <a: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An expert </a:t>
            </a:r>
            <a:r>
              <a:rPr lang="en-US" sz="2400" b="1" i="1" dirty="0">
                <a:solidFill>
                  <a:srgbClr val="0070C0"/>
                </a:solidFill>
                <a:latin typeface="Candara" panose="020E0502030303020204" pitchFamily="34" charset="0"/>
              </a:rPr>
              <a:t>can still rely on MRI </a:t>
            </a:r>
            <a: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as </a:t>
            </a:r>
            <a:r>
              <a:rPr lang="en-US" sz="2400" b="1" i="1" dirty="0">
                <a:solidFill>
                  <a:srgbClr val="0070C0"/>
                </a:solidFill>
                <a:latin typeface="Candara" panose="020E0502030303020204" pitchFamily="34" charset="0"/>
              </a:rPr>
              <a:t>a </a:t>
            </a:r>
            <a: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source.  </a:t>
            </a:r>
            <a:br>
              <a:rPr lang="en-US" sz="24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en-US" sz="20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/>
            </a:r>
            <a:br>
              <a:rPr lang="en-US" sz="2000" b="1" i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en-US" sz="2000" b="1" i="1" u="sng" dirty="0" smtClean="0">
                <a:solidFill>
                  <a:schemeClr val="tx1"/>
                </a:solidFill>
                <a:latin typeface="Candara" panose="020E0502030303020204" pitchFamily="34" charset="0"/>
              </a:rPr>
              <a:t>Compare: </a:t>
            </a:r>
            <a:br>
              <a:rPr lang="en-US" sz="2000" b="1" i="1" u="sng" dirty="0" smtClean="0">
                <a:solidFill>
                  <a:schemeClr val="tx1"/>
                </a:solidFill>
                <a:latin typeface="Candara" panose="020E0502030303020204" pitchFamily="34" charset="0"/>
              </a:rPr>
            </a:br>
            <a:endParaRPr lang="en-US" sz="2000" b="1" i="1" u="sng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r>
              <a:rPr lang="en-US" sz="2000" b="1" u="sng" dirty="0" smtClean="0">
                <a:latin typeface="Candara" panose="020E0502030303020204" pitchFamily="34" charset="0"/>
              </a:rPr>
              <a:t>Aponte </a:t>
            </a:r>
            <a:r>
              <a:rPr lang="en-US" sz="2000" b="1" u="sng" dirty="0">
                <a:latin typeface="Candara" panose="020E0502030303020204" pitchFamily="34" charset="0"/>
              </a:rPr>
              <a:t>v. Patel</a:t>
            </a:r>
            <a:r>
              <a:rPr lang="en-US" sz="2000" b="1" dirty="0">
                <a:latin typeface="Candara" panose="020E0502030303020204" pitchFamily="34" charset="0"/>
              </a:rPr>
              <a:t>, 2016 WL 3582143, *3-4 (App. Div. July 5, 2016); </a:t>
            </a:r>
            <a:r>
              <a:rPr lang="en-US" sz="2000" b="1" dirty="0" smtClean="0">
                <a:latin typeface="Candara" panose="020E0502030303020204" pitchFamily="34" charset="0"/>
              </a:rPr>
              <a:t/>
            </a:r>
            <a:br>
              <a:rPr lang="en-US" sz="2000" b="1" dirty="0" smtClean="0">
                <a:latin typeface="Candara" panose="020E0502030303020204" pitchFamily="34" charset="0"/>
              </a:rPr>
            </a:br>
            <a:r>
              <a:rPr lang="en-US" sz="2000" b="1" i="1" dirty="0" smtClean="0">
                <a:latin typeface="Candara" panose="020E0502030303020204" pitchFamily="34" charset="0"/>
              </a:rPr>
              <a:t>certif</a:t>
            </a:r>
            <a:r>
              <a:rPr lang="en-US" sz="2000" b="1" i="1" dirty="0">
                <a:latin typeface="Candara" panose="020E0502030303020204" pitchFamily="34" charset="0"/>
              </a:rPr>
              <a:t>. den</a:t>
            </a:r>
            <a:r>
              <a:rPr lang="en-US" sz="2000" b="1" dirty="0">
                <a:latin typeface="Candara" panose="020E0502030303020204" pitchFamily="34" charset="0"/>
              </a:rPr>
              <a:t>. 228 N.J. 70 (2016</a:t>
            </a:r>
            <a:r>
              <a:rPr lang="en-US" sz="2000" b="1" dirty="0" smtClean="0">
                <a:latin typeface="Candara" panose="020E0502030303020204" pitchFamily="34" charset="0"/>
              </a:rPr>
              <a:t>).</a:t>
            </a:r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6021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228597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NON-MEDICAL </a:t>
            </a:r>
            <a:r>
              <a:rPr lang="en-US" sz="32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RECORDS- DOUBLE HEARSAY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15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501769" y="2038350"/>
            <a:ext cx="83819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latin typeface="Candara" panose="020E0502030303020204" pitchFamily="34" charset="0"/>
              </a:rPr>
              <a:t>Ford </a:t>
            </a:r>
            <a:r>
              <a:rPr lang="en-US" sz="2000" b="1" u="sng" dirty="0">
                <a:latin typeface="Candara" panose="020E0502030303020204" pitchFamily="34" charset="0"/>
              </a:rPr>
              <a:t>Motor Credit Co. v. </a:t>
            </a:r>
            <a:r>
              <a:rPr lang="en-US" sz="2000" b="1" u="sng" dirty="0" err="1">
                <a:latin typeface="Candara" panose="020E0502030303020204" pitchFamily="34" charset="0"/>
              </a:rPr>
              <a:t>Mendola</a:t>
            </a:r>
            <a:r>
              <a:rPr lang="en-US" sz="2000" b="1" dirty="0">
                <a:latin typeface="Candara" panose="020E0502030303020204" pitchFamily="34" charset="0"/>
              </a:rPr>
              <a:t>, 427 N.J Super. 226 (App. Div. 2012</a:t>
            </a:r>
            <a:r>
              <a:rPr lang="en-US" sz="2000" b="1" dirty="0" smtClean="0">
                <a:latin typeface="Candara" panose="020E0502030303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latin typeface="Candara" panose="020E0502030303020204" pitchFamily="34" charset="0"/>
            </a:endParaRPr>
          </a:p>
          <a:p>
            <a:pPr algn="ctr"/>
            <a:r>
              <a:rPr lang="en-US" sz="2000" b="1" dirty="0">
                <a:latin typeface="Candara" panose="020E0502030303020204" pitchFamily="34" charset="0"/>
              </a:rPr>
              <a:t>Mechanic’s opinion inadmissible – too complex  </a:t>
            </a:r>
          </a:p>
        </p:txBody>
      </p:sp>
    </p:spTree>
    <p:extLst>
      <p:ext uri="{BB962C8B-B14F-4D97-AF65-F5344CB8AC3E}">
        <p14:creationId xmlns:p14="http://schemas.microsoft.com/office/powerpoint/2010/main" xmlns="" val="28463250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228597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DOUBLE </a:t>
            </a:r>
            <a:r>
              <a:rPr lang="en-US" sz="32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HEARSAY – LOOK FOR ANOTHER EXCEPTION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16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501769" y="2038350"/>
            <a:ext cx="83819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ndara" panose="020E0502030303020204" pitchFamily="34" charset="0"/>
              </a:rPr>
              <a:t>Relevant </a:t>
            </a:r>
            <a:r>
              <a:rPr lang="en-US" sz="2800" b="1" dirty="0">
                <a:latin typeface="Candara" panose="020E0502030303020204" pitchFamily="34" charset="0"/>
              </a:rPr>
              <a:t>to Diagnosis or Treatment – 803 (c) (4)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ndara" panose="020E0502030303020204" pitchFamily="34" charset="0"/>
              </a:rPr>
              <a:t>Statement </a:t>
            </a:r>
            <a:r>
              <a:rPr lang="en-US" sz="2800" b="1" dirty="0">
                <a:latin typeface="Candara" panose="020E0502030303020204" pitchFamily="34" charset="0"/>
              </a:rPr>
              <a:t>of a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ndara" panose="020E0502030303020204" pitchFamily="34" charset="0"/>
              </a:rPr>
              <a:t>Relevant </a:t>
            </a:r>
            <a:r>
              <a:rPr lang="en-US" sz="2800" b="1" dirty="0">
                <a:latin typeface="Candara" panose="020E0502030303020204" pitchFamily="34" charset="0"/>
              </a:rPr>
              <a:t>to State of Mind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ndara" panose="020E0502030303020204" pitchFamily="34" charset="0"/>
              </a:rPr>
              <a:t>Present </a:t>
            </a:r>
            <a:r>
              <a:rPr lang="en-US" sz="2800" b="1" dirty="0">
                <a:latin typeface="Candara" panose="020E0502030303020204" pitchFamily="34" charset="0"/>
              </a:rPr>
              <a:t>Sense Impression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ndara" panose="020E0502030303020204" pitchFamily="34" charset="0"/>
              </a:rPr>
              <a:t>Statement </a:t>
            </a:r>
            <a:r>
              <a:rPr lang="en-US" sz="2800" b="1" dirty="0">
                <a:latin typeface="Candara" panose="020E0502030303020204" pitchFamily="34" charset="0"/>
              </a:rPr>
              <a:t>of Physical </a:t>
            </a:r>
            <a:r>
              <a:rPr lang="en-US" sz="2800" b="1" dirty="0" smtClean="0">
                <a:latin typeface="Candara" panose="020E0502030303020204" pitchFamily="34" charset="0"/>
              </a:rPr>
              <a:t>Condition</a:t>
            </a:r>
            <a:endParaRPr lang="en-US" sz="2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3802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8729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5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UNAVAILABLE DECLARANT-E.804</a:t>
            </a:r>
            <a:endParaRPr lang="en" sz="35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76200" y="1089805"/>
            <a:ext cx="88392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2800" b="1" dirty="0" smtClean="0">
                <a:latin typeface="Cambria"/>
                <a:ea typeface="Cambria"/>
                <a:cs typeface="Cambria"/>
                <a:sym typeface="Cambria"/>
              </a:rPr>
              <a:t>Must establish declarant unavailable</a:t>
            </a:r>
            <a:endParaRPr lang="en" sz="2800" b="1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17</a:t>
            </a:fld>
            <a:endParaRPr lang="en"/>
          </a:p>
        </p:txBody>
      </p:sp>
      <p:sp>
        <p:nvSpPr>
          <p:cNvPr id="11" name="Shape 110"/>
          <p:cNvSpPr txBox="1"/>
          <p:nvPr/>
        </p:nvSpPr>
        <p:spPr>
          <a:xfrm>
            <a:off x="685800" y="1940738"/>
            <a:ext cx="8229600" cy="23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68300" lvl="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Ruling </a:t>
            </a:r>
            <a:r>
              <a:rPr lang="en-US" sz="24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by court that person cannot </a:t>
            </a:r>
            <a:r>
              <a:rPr lang="en-US" sz="24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testify</a:t>
            </a:r>
            <a:endParaRPr lang="en-US" sz="2400" b="1" dirty="0">
              <a:latin typeface="Candara" panose="020E0502030303020204" pitchFamily="34" charset="0"/>
              <a:ea typeface="Cambria"/>
              <a:cs typeface="Cambria"/>
              <a:sym typeface="Cambria"/>
            </a:endParaRPr>
          </a:p>
          <a:p>
            <a:pPr marL="368300" lvl="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Lack </a:t>
            </a:r>
            <a:r>
              <a:rPr lang="en-US" sz="24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of </a:t>
            </a:r>
            <a:r>
              <a:rPr lang="en-US" sz="24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memory</a:t>
            </a:r>
            <a:endParaRPr lang="en-US" sz="2400" b="1" dirty="0">
              <a:latin typeface="Candara" panose="020E0502030303020204" pitchFamily="34" charset="0"/>
              <a:ea typeface="Cambria"/>
              <a:cs typeface="Cambria"/>
              <a:sym typeface="Cambria"/>
            </a:endParaRPr>
          </a:p>
          <a:p>
            <a:pPr marL="368300" lvl="0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Death</a:t>
            </a:r>
            <a:r>
              <a:rPr lang="en-US" sz="24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, physical, mental illness or infirmity and cannot bring </a:t>
            </a:r>
            <a:r>
              <a:rPr lang="en-US" sz="24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person into </a:t>
            </a:r>
            <a:r>
              <a:rPr lang="en-US" sz="24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court by process or reasonable means and cannot </a:t>
            </a:r>
            <a:r>
              <a:rPr lang="en-US" sz="24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obtain deposition </a:t>
            </a:r>
            <a:r>
              <a:rPr lang="en-US" sz="24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by reasonable </a:t>
            </a:r>
            <a:r>
              <a:rPr lang="en-US" sz="24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means</a:t>
            </a:r>
            <a:endParaRPr lang="en" sz="2400" b="1" dirty="0" smtClean="0">
              <a:latin typeface="Candara" panose="020E0502030303020204" pitchFamily="34" charset="0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04864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AGENCY DETERMINATIONS</a:t>
            </a:r>
            <a:b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EEOC/SS/UNEMPLOYMENT</a:t>
            </a:r>
            <a:endParaRPr lang="en-US" sz="36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18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572219" y="1657350"/>
            <a:ext cx="83819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ndara" panose="020E0502030303020204" pitchFamily="34" charset="0"/>
              </a:rPr>
              <a:t>Conclusions by an agency generally </a:t>
            </a:r>
            <a:r>
              <a:rPr lang="en-US" sz="2400" b="1" i="1" dirty="0" smtClean="0">
                <a:latin typeface="Candara" panose="020E0502030303020204" pitchFamily="34" charset="0"/>
              </a:rPr>
              <a:t>NOT</a:t>
            </a:r>
            <a:r>
              <a:rPr lang="en-US" sz="2400" b="1" dirty="0" smtClean="0">
                <a:latin typeface="Candara" panose="020E0502030303020204" pitchFamily="34" charset="0"/>
              </a:rPr>
              <a:t> admissible</a:t>
            </a:r>
            <a:br>
              <a:rPr lang="en-US" sz="2400" b="1" dirty="0" smtClean="0">
                <a:latin typeface="Candara" panose="020E0502030303020204" pitchFamily="34" charset="0"/>
              </a:rPr>
            </a:br>
            <a:endParaRPr lang="en-US" sz="2400" b="1" dirty="0">
              <a:latin typeface="Candara" panose="020E0502030303020204" pitchFamily="34" charset="0"/>
            </a:endParaRPr>
          </a:p>
          <a:p>
            <a:r>
              <a:rPr lang="en-US" sz="2000" b="1" u="sng" dirty="0">
                <a:latin typeface="Candara" panose="020E0502030303020204" pitchFamily="34" charset="0"/>
              </a:rPr>
              <a:t>Division Civil Rights </a:t>
            </a:r>
            <a:r>
              <a:rPr lang="en-US" sz="2000" b="1" dirty="0">
                <a:latin typeface="Candara" panose="020E0502030303020204" pitchFamily="34" charset="0"/>
              </a:rPr>
              <a:t>– probable cause determination – not determinative of truth, not a statement of </a:t>
            </a:r>
            <a:r>
              <a:rPr lang="en-US" sz="2000" b="1" dirty="0" smtClean="0">
                <a:latin typeface="Candara" panose="020E0502030303020204" pitchFamily="34" charset="0"/>
              </a:rPr>
              <a:t>fact</a:t>
            </a:r>
            <a:br>
              <a:rPr lang="en-US" sz="2000" b="1" dirty="0" smtClean="0">
                <a:latin typeface="Candara" panose="020E0502030303020204" pitchFamily="34" charset="0"/>
              </a:rPr>
            </a:br>
            <a:endParaRPr lang="en-US" sz="2000" b="1" dirty="0">
              <a:latin typeface="Candara" panose="020E0502030303020204" pitchFamily="34" charset="0"/>
            </a:endParaRPr>
          </a:p>
          <a:p>
            <a:r>
              <a:rPr lang="en-US" sz="2000" b="1" u="sng" dirty="0" err="1" smtClean="0">
                <a:latin typeface="Candara" panose="020E0502030303020204" pitchFamily="34" charset="0"/>
              </a:rPr>
              <a:t>Muench</a:t>
            </a:r>
            <a:r>
              <a:rPr lang="en-US" sz="2000" b="1" u="sng" dirty="0" smtClean="0">
                <a:latin typeface="Candara" panose="020E0502030303020204" pitchFamily="34" charset="0"/>
              </a:rPr>
              <a:t> </a:t>
            </a:r>
            <a:r>
              <a:rPr lang="en-US" sz="2000" b="1" u="sng" dirty="0">
                <a:latin typeface="Candara" panose="020E0502030303020204" pitchFamily="34" charset="0"/>
              </a:rPr>
              <a:t>v. Township of Haddon</a:t>
            </a:r>
            <a:r>
              <a:rPr lang="en-US" sz="2000" b="1" dirty="0">
                <a:latin typeface="Candara" panose="020E0502030303020204" pitchFamily="34" charset="0"/>
              </a:rPr>
              <a:t>, 255 N.J. Super. 288 (App. Div. </a:t>
            </a:r>
            <a:r>
              <a:rPr lang="en-US" sz="2000" b="1" dirty="0" smtClean="0">
                <a:latin typeface="Candara" panose="020E0502030303020204" pitchFamily="34" charset="0"/>
              </a:rPr>
              <a:t>1992</a:t>
            </a:r>
            <a:r>
              <a:rPr lang="en-US" sz="2000" b="1" dirty="0">
                <a:latin typeface="Candara" panose="020E0502030303020204" pitchFamily="34" charset="0"/>
              </a:rPr>
              <a:t>)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4824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AGENCY DETERMINATIONS</a:t>
            </a:r>
            <a:b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OSHA/OPINIONS</a:t>
            </a:r>
            <a:endParaRPr lang="en-US" sz="36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19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572219" y="1657350"/>
            <a:ext cx="83819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ndara" panose="020E0502030303020204" pitchFamily="34" charset="0"/>
              </a:rPr>
              <a:t>Opinions and conclusions of an investigator are not facts</a:t>
            </a:r>
          </a:p>
          <a:p>
            <a:pPr algn="ctr"/>
            <a:endParaRPr lang="en-US" sz="2400" b="1" dirty="0">
              <a:latin typeface="Candara" panose="020E0502030303020204" pitchFamily="34" charset="0"/>
            </a:endParaRPr>
          </a:p>
          <a:p>
            <a:r>
              <a:rPr lang="en-US" sz="2000" b="1" u="sng" dirty="0" err="1">
                <a:latin typeface="Candara" panose="020E0502030303020204" pitchFamily="34" charset="0"/>
              </a:rPr>
              <a:t>Millison</a:t>
            </a:r>
            <a:r>
              <a:rPr lang="en-US" sz="2000" b="1" u="sng" dirty="0">
                <a:latin typeface="Candara" panose="020E0502030303020204" pitchFamily="34" charset="0"/>
              </a:rPr>
              <a:t> v. E.I. DuPont de </a:t>
            </a:r>
            <a:r>
              <a:rPr lang="en-US" sz="2000" b="1" u="sng" dirty="0" err="1">
                <a:latin typeface="Candara" panose="020E0502030303020204" pitchFamily="34" charset="0"/>
              </a:rPr>
              <a:t>Nemurs</a:t>
            </a:r>
            <a:endParaRPr lang="en-US" sz="2000" b="1" u="sng" dirty="0">
              <a:latin typeface="Candara" panose="020E0502030303020204" pitchFamily="34" charset="0"/>
            </a:endParaRPr>
          </a:p>
          <a:p>
            <a:r>
              <a:rPr lang="en-US" sz="2000" b="1" dirty="0">
                <a:latin typeface="Candara" panose="020E0502030303020204" pitchFamily="34" charset="0"/>
              </a:rPr>
              <a:t>226 N.J Super. 572 (App. Div. 1988), </a:t>
            </a:r>
            <a:r>
              <a:rPr lang="en-US" sz="2000" b="1" i="1" dirty="0">
                <a:latin typeface="Candara" panose="020E0502030303020204" pitchFamily="34" charset="0"/>
              </a:rPr>
              <a:t>aff’d.</a:t>
            </a:r>
            <a:r>
              <a:rPr lang="en-US" sz="2000" b="1" dirty="0">
                <a:latin typeface="Candara" panose="020E0502030303020204" pitchFamily="34" charset="0"/>
              </a:rPr>
              <a:t> 115 N.J. 252 (1989)</a:t>
            </a:r>
          </a:p>
          <a:p>
            <a:endParaRPr lang="en-US" sz="2000" b="1" u="sng" dirty="0">
              <a:latin typeface="Candara" panose="020E0502030303020204" pitchFamily="34" charset="0"/>
            </a:endParaRPr>
          </a:p>
          <a:p>
            <a:r>
              <a:rPr lang="en-US" sz="2000" b="1" u="sng" dirty="0">
                <a:latin typeface="Candara" panose="020E0502030303020204" pitchFamily="34" charset="0"/>
              </a:rPr>
              <a:t>Crispin v. </a:t>
            </a:r>
            <a:r>
              <a:rPr lang="en-US" sz="2000" b="1" u="sng" dirty="0" err="1">
                <a:latin typeface="Candara" panose="020E0502030303020204" pitchFamily="34" charset="0"/>
              </a:rPr>
              <a:t>Volkwagenwerk</a:t>
            </a:r>
            <a:endParaRPr lang="en-US" sz="2000" b="1" u="sng" dirty="0">
              <a:latin typeface="Candara" panose="020E0502030303020204" pitchFamily="34" charset="0"/>
            </a:endParaRPr>
          </a:p>
          <a:p>
            <a:r>
              <a:rPr lang="en-US" sz="2000" b="1" dirty="0">
                <a:latin typeface="Candara" panose="020E0502030303020204" pitchFamily="34" charset="0"/>
              </a:rPr>
              <a:t>248 N.J. Super. 540 (App. Div.), </a:t>
            </a:r>
            <a:r>
              <a:rPr lang="en-US" sz="2000" b="1" i="1" dirty="0">
                <a:latin typeface="Candara" panose="020E0502030303020204" pitchFamily="34" charset="0"/>
              </a:rPr>
              <a:t>certif. den</a:t>
            </a:r>
            <a:r>
              <a:rPr lang="en-US" sz="2000" b="1" dirty="0">
                <a:latin typeface="Candara" panose="020E0502030303020204" pitchFamily="34" charset="0"/>
              </a:rPr>
              <a:t>. 126 N.J. 382 (1991).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68643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33394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/>
        </p:nvSpPr>
        <p:spPr>
          <a:xfrm>
            <a:off x="70775" y="102375"/>
            <a:ext cx="90165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Procedural Steps for Admission</a:t>
            </a:r>
            <a:endParaRPr lang="en" sz="48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" name="Shape 110"/>
          <p:cNvSpPr txBox="1"/>
          <p:nvPr/>
        </p:nvSpPr>
        <p:spPr>
          <a:xfrm>
            <a:off x="2385040" y="1504950"/>
            <a:ext cx="3962400" cy="23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Mark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Show to counsel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Show to witness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r>
              <a:rPr lang="en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Copy for judge</a:t>
            </a:r>
            <a:endParaRPr lang="en" sz="3200" b="1" dirty="0">
              <a:latin typeface="Candara" panose="020E0502030303020204" pitchFamily="34" charset="0"/>
              <a:ea typeface="Cambria"/>
              <a:cs typeface="Cambria"/>
              <a:sym typeface="Cambria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2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SOCIAL SECURITY DETERMINATIONS</a:t>
            </a:r>
          </a:p>
          <a:p>
            <a:pPr lvl="0" algn="ctr"/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NOT ADMISSIBLE</a:t>
            </a:r>
            <a:endParaRPr lang="en-US" sz="36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20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572219" y="1657350"/>
            <a:ext cx="838199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andara" panose="020E0502030303020204" pitchFamily="34" charset="0"/>
              </a:rPr>
              <a:t>Disability determination by an administrative judge </a:t>
            </a:r>
            <a:br>
              <a:rPr lang="en-US" sz="2400" b="1" dirty="0" smtClean="0">
                <a:latin typeface="Candara" panose="020E0502030303020204" pitchFamily="34" charset="0"/>
              </a:rPr>
            </a:br>
            <a:r>
              <a:rPr lang="en-US" sz="2400" b="1" dirty="0" smtClean="0">
                <a:latin typeface="Candara" panose="020E0502030303020204" pitchFamily="34" charset="0"/>
              </a:rPr>
              <a:t>is </a:t>
            </a:r>
            <a:r>
              <a:rPr lang="en-US" sz="2400" b="1" i="1" dirty="0" smtClean="0">
                <a:latin typeface="Candara" panose="020E0502030303020204" pitchFamily="34" charset="0"/>
              </a:rPr>
              <a:t>NOT</a:t>
            </a:r>
            <a:r>
              <a:rPr lang="en-US" sz="2400" b="1" dirty="0" smtClean="0">
                <a:latin typeface="Candara" panose="020E0502030303020204" pitchFamily="34" charset="0"/>
              </a:rPr>
              <a:t> a fact</a:t>
            </a:r>
          </a:p>
          <a:p>
            <a:pPr algn="ctr"/>
            <a:endParaRPr lang="en-US" sz="2400" b="1" dirty="0">
              <a:latin typeface="Candara" panose="020E0502030303020204" pitchFamily="34" charset="0"/>
            </a:endParaRPr>
          </a:p>
          <a:p>
            <a:r>
              <a:rPr lang="en-US" sz="2000" b="1" u="sng" dirty="0" err="1">
                <a:latin typeface="Candara" panose="020E0502030303020204" pitchFamily="34" charset="0"/>
              </a:rPr>
              <a:t>Villaneuva</a:t>
            </a:r>
            <a:r>
              <a:rPr lang="en-US" sz="2000" b="1" u="sng" dirty="0">
                <a:latin typeface="Candara" panose="020E0502030303020204" pitchFamily="34" charset="0"/>
              </a:rPr>
              <a:t> v. Zimmer, </a:t>
            </a:r>
          </a:p>
          <a:p>
            <a:r>
              <a:rPr lang="en-US" sz="2000" b="1" dirty="0">
                <a:latin typeface="Candara" panose="020E0502030303020204" pitchFamily="34" charset="0"/>
              </a:rPr>
              <a:t>431 N.J. Super. 301 (App. Div.), </a:t>
            </a:r>
            <a:r>
              <a:rPr lang="en-US" sz="2000" b="1" i="1" dirty="0">
                <a:latin typeface="Candara" panose="020E0502030303020204" pitchFamily="34" charset="0"/>
              </a:rPr>
              <a:t>certif. den</a:t>
            </a:r>
            <a:r>
              <a:rPr lang="en-US" sz="2000" b="1" dirty="0">
                <a:latin typeface="Candara" panose="020E0502030303020204" pitchFamily="34" charset="0"/>
              </a:rPr>
              <a:t>., 216 N.J. 430 (2013</a:t>
            </a:r>
            <a:r>
              <a:rPr lang="en-US" sz="2000" b="1" dirty="0" smtClean="0">
                <a:latin typeface="Candara" panose="020E0502030303020204" pitchFamily="34" charset="0"/>
              </a:rPr>
              <a:t>)</a:t>
            </a:r>
            <a:br>
              <a:rPr lang="en-US" sz="2000" b="1" dirty="0" smtClean="0">
                <a:latin typeface="Candara" panose="020E0502030303020204" pitchFamily="34" charset="0"/>
              </a:rPr>
            </a:br>
            <a:endParaRPr lang="en-US" sz="2000" b="1" dirty="0">
              <a:latin typeface="Candara" panose="020E0502030303020204" pitchFamily="34" charset="0"/>
            </a:endParaRPr>
          </a:p>
          <a:p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0869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AGENCY DETERMINATIONS</a:t>
            </a:r>
            <a:b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en-US" sz="36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OTHER MEANS TO ADMIT</a:t>
            </a:r>
            <a:endParaRPr lang="en-US" sz="36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21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543464" y="1791958"/>
            <a:ext cx="83819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ndara" panose="020E0502030303020204" pitchFamily="34" charset="0"/>
              </a:rPr>
              <a:t>Notice</a:t>
            </a:r>
            <a:endParaRPr lang="en-US" sz="2400" b="1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ndara" panose="020E0502030303020204" pitchFamily="34" charset="0"/>
              </a:rPr>
              <a:t>Lack of action</a:t>
            </a:r>
            <a:endParaRPr lang="en-US" sz="2400" b="1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ndara" panose="020E0502030303020204" pitchFamily="34" charset="0"/>
              </a:rPr>
              <a:t>Number of complaints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ndara" panose="020E0502030303020204" pitchFamily="34" charset="0"/>
              </a:rPr>
              <a:t>Type of complaints</a:t>
            </a:r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255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3250" y="1209724"/>
            <a:ext cx="4117500" cy="34580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1977600" y="183500"/>
            <a:ext cx="5188800" cy="83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 dirty="0" smtClean="0">
                <a:latin typeface="Cambria"/>
                <a:ea typeface="Cambria"/>
                <a:cs typeface="Cambria"/>
                <a:sym typeface="Cambria"/>
              </a:rPr>
              <a:t>QUESTIONS?</a:t>
            </a:r>
            <a:endParaRPr lang="en" sz="3600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22</a:t>
            </a:fld>
            <a:endParaRPr lang="en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0" y="-468149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5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BUSINESS </a:t>
            </a:r>
            <a:r>
              <a:rPr lang="en-US" sz="35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 – E. 803 (c)(6)</a:t>
            </a:r>
            <a:endParaRPr lang="en" sz="35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76200" y="1089805"/>
            <a:ext cx="88392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2800" b="1" dirty="0">
                <a:latin typeface="Cambria"/>
                <a:ea typeface="Cambria"/>
                <a:cs typeface="Cambria"/>
                <a:sym typeface="Cambria"/>
              </a:rPr>
              <a:t>Record of Regularly Conducted Activity</a:t>
            </a:r>
            <a:endParaRPr lang="en" sz="2800" b="1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3</a:t>
            </a:fld>
            <a:endParaRPr lang="en"/>
          </a:p>
        </p:txBody>
      </p:sp>
      <p:sp>
        <p:nvSpPr>
          <p:cNvPr id="11" name="Shape 110"/>
          <p:cNvSpPr txBox="1"/>
          <p:nvPr/>
        </p:nvSpPr>
        <p:spPr>
          <a:xfrm>
            <a:off x="1295400" y="1940738"/>
            <a:ext cx="7162800" cy="23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31800">
              <a:buSzPct val="100000"/>
              <a:buFont typeface="Cambria"/>
              <a:buChar char="-"/>
            </a:pPr>
            <a:r>
              <a:rPr lang="en-US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Ordinary </a:t>
            </a:r>
            <a:r>
              <a:rPr lang="en-US" sz="32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course of </a:t>
            </a:r>
            <a:r>
              <a:rPr lang="en-US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business</a:t>
            </a:r>
          </a:p>
          <a:p>
            <a:pPr marL="457200" lvl="0" indent="-431800">
              <a:buSzPct val="100000"/>
              <a:buFont typeface="Cambria"/>
              <a:buChar char="-"/>
            </a:pPr>
            <a:r>
              <a:rPr lang="en-US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Regular </a:t>
            </a:r>
            <a:r>
              <a:rPr lang="en-US" sz="32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practice to make the </a:t>
            </a:r>
            <a:r>
              <a:rPr lang="en-US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record</a:t>
            </a:r>
          </a:p>
          <a:p>
            <a:pPr marL="457200" lvl="0" indent="-431800">
              <a:buSzPct val="100000"/>
              <a:buFont typeface="Cambria"/>
              <a:buChar char="-"/>
            </a:pPr>
            <a:r>
              <a:rPr lang="en-US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Record </a:t>
            </a:r>
            <a:r>
              <a:rPr lang="en-US" sz="32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made at or near the time of the </a:t>
            </a:r>
            <a:r>
              <a:rPr lang="en-US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event</a:t>
            </a:r>
          </a:p>
          <a:p>
            <a:pPr marL="457200" lvl="0" indent="-431800">
              <a:buSzPct val="100000"/>
              <a:buFont typeface="Cambria"/>
              <a:buChar char="-"/>
            </a:pPr>
            <a:r>
              <a:rPr lang="en-US" sz="3200" b="1" dirty="0" smtClean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Chain </a:t>
            </a:r>
            <a:r>
              <a:rPr lang="en-US" sz="3200" b="1" dirty="0">
                <a:latin typeface="Candara" panose="020E0502030303020204" pitchFamily="34" charset="0"/>
                <a:ea typeface="Cambria"/>
                <a:cs typeface="Cambria"/>
                <a:sym typeface="Cambria"/>
              </a:rPr>
              <a:t>of custody</a:t>
            </a:r>
          </a:p>
          <a:p>
            <a:pPr marL="457200" lvl="0" indent="-431800" algn="l" rtl="0">
              <a:spcBef>
                <a:spcPts val="0"/>
              </a:spcBef>
              <a:buSzPct val="100000"/>
              <a:buFont typeface="Cambria"/>
              <a:buChar char="-"/>
            </a:pPr>
            <a:endParaRPr lang="en" sz="3200" b="1" dirty="0" smtClean="0">
              <a:latin typeface="Candara" panose="020E0502030303020204" pitchFamily="34" charset="0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4" y="-474976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5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BUSINESS </a:t>
            </a:r>
            <a:r>
              <a:rPr lang="en-US" sz="35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 – E. 803 (c)(6)</a:t>
            </a:r>
            <a:endParaRPr lang="en" sz="35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76200" y="1030166"/>
            <a:ext cx="8839200" cy="8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2800" b="1" dirty="0">
                <a:latin typeface="Cambria"/>
                <a:ea typeface="Cambria"/>
                <a:cs typeface="Cambria"/>
                <a:sym typeface="Cambria"/>
              </a:rPr>
              <a:t>Certified record/no custodian required</a:t>
            </a:r>
            <a:endParaRPr lang="en" sz="2800" b="1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4</a:t>
            </a:fld>
            <a:endParaRPr lang="en"/>
          </a:p>
        </p:txBody>
      </p:sp>
      <p:sp>
        <p:nvSpPr>
          <p:cNvPr id="3" name="Rectangle 2"/>
          <p:cNvSpPr/>
          <p:nvPr/>
        </p:nvSpPr>
        <p:spPr>
          <a:xfrm>
            <a:off x="381000" y="1733550"/>
            <a:ext cx="82296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ndara" panose="020E0502030303020204" pitchFamily="34" charset="0"/>
              </a:rPr>
              <a:t>Hospital </a:t>
            </a:r>
            <a:r>
              <a:rPr lang="en-US" sz="2800" b="1" dirty="0" smtClean="0">
                <a:latin typeface="Candara" panose="020E0502030303020204" pitchFamily="34" charset="0"/>
              </a:rPr>
              <a:t>chart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  <a:p>
            <a:r>
              <a:rPr lang="en-US" sz="2000" b="1" u="sng" dirty="0" smtClean="0">
                <a:latin typeface="Candara" panose="020E0502030303020204" pitchFamily="34" charset="0"/>
              </a:rPr>
              <a:t>Gunter </a:t>
            </a:r>
            <a:r>
              <a:rPr lang="en-US" sz="2000" b="1" u="sng" dirty="0">
                <a:latin typeface="Candara" panose="020E0502030303020204" pitchFamily="34" charset="0"/>
              </a:rPr>
              <a:t>v. Fischer Scientific </a:t>
            </a:r>
            <a:r>
              <a:rPr lang="en-US" sz="2000" b="1" u="sng" dirty="0" smtClean="0">
                <a:latin typeface="Candara" panose="020E0502030303020204" pitchFamily="34" charset="0"/>
              </a:rPr>
              <a:t>American</a:t>
            </a:r>
            <a:r>
              <a:rPr lang="en-US" sz="2000" b="1" dirty="0" smtClean="0">
                <a:latin typeface="Candara" panose="020E0502030303020204" pitchFamily="34" charset="0"/>
              </a:rPr>
              <a:t>   </a:t>
            </a:r>
            <a:r>
              <a:rPr lang="en-US" sz="2000" b="1" dirty="0">
                <a:latin typeface="Candara" panose="020E0502030303020204" pitchFamily="34" charset="0"/>
              </a:rPr>
              <a:t>193 N.J. Super 688 (App. Div. 1984)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  <a:p>
            <a:r>
              <a:rPr lang="en-US" sz="2800" b="1" dirty="0">
                <a:latin typeface="Candara" panose="020E0502030303020204" pitchFamily="34" charset="0"/>
              </a:rPr>
              <a:t>Police/Fire </a:t>
            </a:r>
            <a:r>
              <a:rPr lang="en-US" sz="2800" b="1" dirty="0" smtClean="0">
                <a:latin typeface="Candara" panose="020E0502030303020204" pitchFamily="34" charset="0"/>
              </a:rPr>
              <a:t>reports</a:t>
            </a:r>
            <a:br>
              <a:rPr lang="en-US" sz="2800" b="1" dirty="0" smtClean="0">
                <a:latin typeface="Candara" panose="020E0502030303020204" pitchFamily="34" charset="0"/>
              </a:rPr>
            </a:br>
            <a:r>
              <a:rPr lang="en-US" sz="1800" b="1" dirty="0" smtClean="0">
                <a:latin typeface="Candara" panose="020E0502030303020204" pitchFamily="34" charset="0"/>
              </a:rPr>
              <a:t/>
            </a:r>
            <a:br>
              <a:rPr lang="en-US" sz="1800" b="1" dirty="0" smtClean="0">
                <a:latin typeface="Candara" panose="020E0502030303020204" pitchFamily="34" charset="0"/>
              </a:rPr>
            </a:br>
            <a:r>
              <a:rPr lang="en-US" sz="2000" b="1" u="sng" dirty="0" err="1" smtClean="0">
                <a:latin typeface="Candara" panose="020E0502030303020204" pitchFamily="34" charset="0"/>
              </a:rPr>
              <a:t>Schneiderman</a:t>
            </a:r>
            <a:r>
              <a:rPr lang="en-US" sz="2000" b="1" u="sng" dirty="0" smtClean="0">
                <a:latin typeface="Candara" panose="020E0502030303020204" pitchFamily="34" charset="0"/>
              </a:rPr>
              <a:t> </a:t>
            </a:r>
            <a:r>
              <a:rPr lang="en-US" sz="2000" b="1" u="sng" dirty="0">
                <a:latin typeface="Candara" panose="020E0502030303020204" pitchFamily="34" charset="0"/>
              </a:rPr>
              <a:t>v. </a:t>
            </a:r>
            <a:r>
              <a:rPr lang="en-US" sz="2000" b="1" u="sng" dirty="0" err="1">
                <a:latin typeface="Candara" panose="020E0502030303020204" pitchFamily="34" charset="0"/>
              </a:rPr>
              <a:t>Strelecki</a:t>
            </a:r>
            <a:r>
              <a:rPr lang="en-US" sz="2000" b="1" dirty="0">
                <a:latin typeface="Candara" panose="020E0502030303020204" pitchFamily="34" charset="0"/>
              </a:rPr>
              <a:t>, </a:t>
            </a:r>
            <a:r>
              <a:rPr lang="en-US" sz="2000" b="1" dirty="0" smtClean="0">
                <a:latin typeface="Candara" panose="020E0502030303020204" pitchFamily="34" charset="0"/>
              </a:rPr>
              <a:t> 107 </a:t>
            </a:r>
            <a:r>
              <a:rPr lang="en-US" sz="2000" b="1" dirty="0">
                <a:latin typeface="Candara" panose="020E0502030303020204" pitchFamily="34" charset="0"/>
              </a:rPr>
              <a:t>N.J. Super. 113 (App. Div. 1969) </a:t>
            </a:r>
            <a:r>
              <a:rPr lang="en-US" sz="2000" b="1" dirty="0" smtClean="0">
                <a:latin typeface="Candara" panose="020E0502030303020204" pitchFamily="34" charset="0"/>
              </a:rPr>
              <a:t/>
            </a:r>
            <a:br>
              <a:rPr lang="en-US" sz="2000" b="1" dirty="0" smtClean="0">
                <a:latin typeface="Candara" panose="020E0502030303020204" pitchFamily="34" charset="0"/>
              </a:rPr>
            </a:br>
            <a:endParaRPr lang="en-US" sz="2000" b="1" dirty="0" smtClean="0">
              <a:latin typeface="Candara" panose="020E0502030303020204" pitchFamily="34" charset="0"/>
            </a:endParaRPr>
          </a:p>
          <a:p>
            <a:endParaRPr lang="en-US" sz="2000" b="1" dirty="0" smtClean="0">
              <a:latin typeface="Candara" panose="020E0502030303020204" pitchFamily="34" charset="0"/>
            </a:endParaRPr>
          </a:p>
          <a:p>
            <a:endParaRPr lang="en-US" sz="20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5947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4" y="-432562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5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BUSINESS </a:t>
            </a:r>
            <a:r>
              <a:rPr lang="en-US" sz="35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 – E. 803 (c)(6)</a:t>
            </a:r>
            <a:endParaRPr lang="en" sz="35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5</a:t>
            </a:fld>
            <a:endParaRPr lang="en"/>
          </a:p>
        </p:txBody>
      </p:sp>
      <p:sp>
        <p:nvSpPr>
          <p:cNvPr id="3" name="Rectangle 2"/>
          <p:cNvSpPr/>
          <p:nvPr/>
        </p:nvSpPr>
        <p:spPr>
          <a:xfrm>
            <a:off x="381000" y="1443675"/>
            <a:ext cx="8229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ndara" panose="020E0502030303020204" pitchFamily="34" charset="0"/>
              </a:rPr>
              <a:t>Breathalyzer </a:t>
            </a:r>
            <a:r>
              <a:rPr lang="en-US" sz="2000" b="1" dirty="0">
                <a:latin typeface="Candara" panose="020E0502030303020204" pitchFamily="34" charset="0"/>
              </a:rPr>
              <a:t>test, lab reports, driving records, conviction dispositions</a:t>
            </a:r>
          </a:p>
          <a:p>
            <a:endParaRPr lang="en-US" sz="2000" b="1" dirty="0">
              <a:latin typeface="Candara" panose="020E0502030303020204" pitchFamily="34" charset="0"/>
            </a:endParaRPr>
          </a:p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Candara" panose="020E0502030303020204" pitchFamily="34" charset="0"/>
              </a:rPr>
              <a:t>	</a:t>
            </a:r>
            <a:r>
              <a:rPr lang="en-US" sz="2000" b="1" u="sng" dirty="0" smtClean="0">
                <a:solidFill>
                  <a:schemeClr val="tx1"/>
                </a:solidFill>
                <a:latin typeface="Candara" panose="020E0502030303020204" pitchFamily="34" charset="0"/>
              </a:rPr>
              <a:t>State </a:t>
            </a:r>
            <a:r>
              <a:rPr lang="en-US" sz="2000" b="1" u="sng" dirty="0">
                <a:solidFill>
                  <a:schemeClr val="tx1"/>
                </a:solidFill>
                <a:latin typeface="Candara" panose="020E0502030303020204" pitchFamily="34" charset="0"/>
              </a:rPr>
              <a:t>v. </a:t>
            </a:r>
            <a:r>
              <a:rPr lang="en-US" sz="2000" b="1" u="sng" dirty="0" err="1">
                <a:solidFill>
                  <a:schemeClr val="tx1"/>
                </a:solidFill>
                <a:latin typeface="Candara" panose="020E0502030303020204" pitchFamily="34" charset="0"/>
              </a:rPr>
              <a:t>Zalta</a:t>
            </a:r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, 217 N.J. </a:t>
            </a: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Super. 209 </a:t>
            </a:r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(App. Div. </a:t>
            </a:r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1987) </a:t>
            </a:r>
          </a:p>
          <a:p>
            <a:endParaRPr lang="en-US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	</a:t>
            </a:r>
            <a:r>
              <a:rPr lang="en-US" sz="2000" b="1" u="sng" dirty="0" smtClean="0">
                <a:solidFill>
                  <a:schemeClr val="tx1"/>
                </a:solidFill>
                <a:latin typeface="Candara" panose="020E0502030303020204" pitchFamily="34" charset="0"/>
              </a:rPr>
              <a:t>State </a:t>
            </a:r>
            <a:r>
              <a:rPr lang="en-US" sz="2000" b="1" u="sng" dirty="0">
                <a:solidFill>
                  <a:schemeClr val="tx1"/>
                </a:solidFill>
                <a:latin typeface="Candara" panose="020E0502030303020204" pitchFamily="34" charset="0"/>
              </a:rPr>
              <a:t>v. </a:t>
            </a:r>
            <a:r>
              <a:rPr lang="en-US" sz="2000" b="1" u="sng" dirty="0" err="1">
                <a:solidFill>
                  <a:schemeClr val="tx1"/>
                </a:solidFill>
                <a:latin typeface="Candara" panose="020E0502030303020204" pitchFamily="34" charset="0"/>
              </a:rPr>
              <a:t>Matelewicz</a:t>
            </a:r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, 101 N.J. 29 (1985)</a:t>
            </a:r>
          </a:p>
          <a:p>
            <a:endParaRPr lang="en-US" sz="20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Business records include public records and government records</a:t>
            </a:r>
          </a:p>
          <a:p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	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	E</a:t>
            </a:r>
            <a:r>
              <a:rPr lang="en-US" sz="2000" b="1" dirty="0">
                <a:solidFill>
                  <a:schemeClr val="tx1"/>
                </a:solidFill>
                <a:latin typeface="Candara" panose="020E0502030303020204" pitchFamily="34" charset="0"/>
              </a:rPr>
              <a:t>. Rule 801(D); 803 (c)(8)</a:t>
            </a:r>
          </a:p>
          <a:p>
            <a:endParaRPr lang="en-US" sz="1600" b="1" dirty="0" smtClean="0">
              <a:solidFill>
                <a:schemeClr val="accent3">
                  <a:lumMod val="75000"/>
                </a:schemeClr>
              </a:solidFill>
              <a:latin typeface="Candara" panose="020E0502030303020204" pitchFamily="34" charset="0"/>
            </a:endParaRPr>
          </a:p>
          <a:p>
            <a:r>
              <a:rPr lang="en-US" sz="1600" b="1" dirty="0" smtClean="0">
                <a:latin typeface="Candara" panose="020E0502030303020204" pitchFamily="34" charset="0"/>
              </a:rPr>
              <a:t> </a:t>
            </a:r>
            <a:endParaRPr lang="en-US" sz="1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4027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4" y="-432562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5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BUSINESS </a:t>
            </a:r>
            <a:r>
              <a:rPr lang="en-US" sz="35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 – E. 803 (c)(6)</a:t>
            </a:r>
            <a:endParaRPr lang="en" sz="35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6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990600" y="1352550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Candara" panose="020E0502030303020204" pitchFamily="34" charset="0"/>
              </a:rPr>
              <a:t>Must </a:t>
            </a:r>
            <a:r>
              <a:rPr lang="en-US" sz="2400" b="1" dirty="0">
                <a:latin typeface="Candara" panose="020E0502030303020204" pitchFamily="34" charset="0"/>
              </a:rPr>
              <a:t>be Trustworthy</a:t>
            </a:r>
          </a:p>
          <a:p>
            <a:endParaRPr lang="en-US" sz="2400" b="1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latin typeface="Candara" panose="020E0502030303020204" pitchFamily="34" charset="0"/>
              </a:rPr>
              <a:t>Was there a Duty to make an Accurate/Truthful Record</a:t>
            </a:r>
          </a:p>
          <a:p>
            <a:endParaRPr lang="en-US" sz="2400" b="1" dirty="0">
              <a:latin typeface="Candara" panose="020E0502030303020204" pitchFamily="34" charset="0"/>
            </a:endParaRPr>
          </a:p>
          <a:p>
            <a:r>
              <a:rPr lang="en-US" sz="2400" b="1" u="sng" dirty="0" smtClean="0">
                <a:latin typeface="Candara" panose="020E0502030303020204" pitchFamily="34" charset="0"/>
              </a:rPr>
              <a:t>Phoenix </a:t>
            </a:r>
            <a:r>
              <a:rPr lang="en-US" sz="2400" b="1" u="sng" dirty="0">
                <a:latin typeface="Candara" panose="020E0502030303020204" pitchFamily="34" charset="0"/>
              </a:rPr>
              <a:t>Associates v Edgewater Park </a:t>
            </a:r>
            <a:r>
              <a:rPr lang="en-US" sz="2400" b="1" u="sng" dirty="0" smtClean="0">
                <a:latin typeface="Candara" panose="020E0502030303020204" pitchFamily="34" charset="0"/>
              </a:rPr>
              <a:t>Sewer </a:t>
            </a:r>
            <a:r>
              <a:rPr lang="en-US" sz="2400" b="1" u="sng" dirty="0" err="1">
                <a:latin typeface="Candara" panose="020E0502030303020204" pitchFamily="34" charset="0"/>
              </a:rPr>
              <a:t>Autho</a:t>
            </a:r>
            <a:r>
              <a:rPr lang="en-US" sz="2400" b="1" dirty="0" smtClean="0">
                <a:latin typeface="Candara" panose="020E0502030303020204" pitchFamily="34" charset="0"/>
              </a:rPr>
              <a:t>., </a:t>
            </a:r>
          </a:p>
          <a:p>
            <a:r>
              <a:rPr lang="en-US" sz="2400" b="1" dirty="0" smtClean="0">
                <a:latin typeface="Candara" panose="020E0502030303020204" pitchFamily="34" charset="0"/>
              </a:rPr>
              <a:t>178 </a:t>
            </a:r>
            <a:r>
              <a:rPr lang="en-US" sz="2400" b="1" dirty="0">
                <a:latin typeface="Candara" panose="020E0502030303020204" pitchFamily="34" charset="0"/>
              </a:rPr>
              <a:t>N.J. Super. 109 (App. Div. 1981), </a:t>
            </a:r>
            <a:r>
              <a:rPr lang="en-US" sz="2400" b="1" i="1" dirty="0">
                <a:latin typeface="Candara" panose="020E0502030303020204" pitchFamily="34" charset="0"/>
              </a:rPr>
              <a:t>aff’d</a:t>
            </a:r>
            <a:r>
              <a:rPr lang="en-US" sz="2400" b="1" dirty="0">
                <a:latin typeface="Candara" panose="020E0502030303020204" pitchFamily="34" charset="0"/>
              </a:rPr>
              <a:t>. </a:t>
            </a:r>
            <a:r>
              <a:rPr lang="en-US" sz="2400" b="1" dirty="0" smtClean="0">
                <a:latin typeface="Candara" panose="020E0502030303020204" pitchFamily="34" charset="0"/>
              </a:rPr>
              <a:t> 89 N.J</a:t>
            </a:r>
            <a:r>
              <a:rPr lang="en-US" sz="2400" b="1" dirty="0">
                <a:latin typeface="Candara" panose="020E0502030303020204" pitchFamily="34" charset="0"/>
              </a:rPr>
              <a:t>. 2 (1982</a:t>
            </a:r>
            <a:r>
              <a:rPr lang="en-US" sz="2400" b="1" dirty="0" smtClean="0">
                <a:latin typeface="Candara" panose="020E0502030303020204" pitchFamily="34" charset="0"/>
              </a:rPr>
              <a:t>)</a:t>
            </a:r>
            <a:endParaRPr lang="en-US" sz="2400" b="1" dirty="0">
              <a:latin typeface="Candara" panose="020E0502030303020204" pitchFamily="34" charset="0"/>
            </a:endParaRPr>
          </a:p>
          <a:p>
            <a:endParaRPr lang="en-US" sz="1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4385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5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BUSINESS </a:t>
            </a:r>
            <a:r>
              <a:rPr lang="en-US" sz="35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RECORDS – E. 803 (c)(6)</a:t>
            </a:r>
          </a:p>
          <a:p>
            <a:pPr lvl="0" algn="ctr"/>
            <a:endParaRPr lang="en" sz="35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7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990600" y="112395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Candara" panose="020E0502030303020204" pitchFamily="34" charset="0"/>
              </a:rPr>
              <a:t>Must </a:t>
            </a:r>
            <a:r>
              <a:rPr lang="en-US" sz="2000" b="1" dirty="0">
                <a:latin typeface="Candara" panose="020E0502030303020204" pitchFamily="34" charset="0"/>
              </a:rPr>
              <a:t>be at or near the time of the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ndara" panose="020E0502030303020204" pitchFamily="34" charset="0"/>
              </a:rPr>
              <a:t>C</a:t>
            </a:r>
            <a:r>
              <a:rPr lang="en-US" sz="2000" b="1" dirty="0" smtClean="0">
                <a:latin typeface="Candara" panose="020E0502030303020204" pitchFamily="34" charset="0"/>
              </a:rPr>
              <a:t>omplex </a:t>
            </a:r>
            <a:r>
              <a:rPr lang="en-US" sz="2000" b="1" dirty="0">
                <a:latin typeface="Candara" panose="020E0502030303020204" pitchFamily="34" charset="0"/>
              </a:rPr>
              <a:t>matters require qualified witness </a:t>
            </a:r>
            <a:r>
              <a:rPr lang="en-US" sz="2000" b="1" dirty="0" smtClean="0">
                <a:latin typeface="Candara" panose="020E0502030303020204" pitchFamily="34" charset="0"/>
              </a:rPr>
              <a:t>(Diagnostics/ MRI)</a:t>
            </a:r>
            <a:endParaRPr lang="en-US" sz="2000" b="1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u="sng" dirty="0">
                <a:latin typeface="Candara" panose="020E0502030303020204" pitchFamily="34" charset="0"/>
              </a:rPr>
              <a:t>A.J. </a:t>
            </a:r>
            <a:r>
              <a:rPr lang="en-US" sz="2000" b="1" u="sng" dirty="0" err="1">
                <a:latin typeface="Candara" panose="020E0502030303020204" pitchFamily="34" charset="0"/>
              </a:rPr>
              <a:t>Tenwood</a:t>
            </a:r>
            <a:r>
              <a:rPr lang="en-US" sz="2000" b="1" u="sng" dirty="0">
                <a:latin typeface="Candara" panose="020E0502030303020204" pitchFamily="34" charset="0"/>
              </a:rPr>
              <a:t> v. Orange Sr. Cit. Housing</a:t>
            </a:r>
          </a:p>
          <a:p>
            <a:r>
              <a:rPr lang="en-US" sz="2000" b="1" dirty="0" smtClean="0">
                <a:latin typeface="Candara" panose="020E0502030303020204" pitchFamily="34" charset="0"/>
              </a:rPr>
              <a:t>     200 </a:t>
            </a:r>
            <a:r>
              <a:rPr lang="en-US" sz="2000" b="1" dirty="0">
                <a:latin typeface="Candara" panose="020E0502030303020204" pitchFamily="34" charset="0"/>
              </a:rPr>
              <a:t>N.J. Super. 527 (App. Div. 1985)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u="sng" dirty="0">
                <a:latin typeface="Candara" panose="020E0502030303020204" pitchFamily="34" charset="0"/>
              </a:rPr>
              <a:t>State v. </a:t>
            </a:r>
            <a:r>
              <a:rPr lang="en-US" sz="2000" b="1" u="sng" dirty="0" err="1" smtClean="0">
                <a:latin typeface="Candara" panose="020E0502030303020204" pitchFamily="34" charset="0"/>
              </a:rPr>
              <a:t>Martorelli</a:t>
            </a:r>
            <a:r>
              <a:rPr lang="en-US" sz="2000" b="1" u="sng" dirty="0" smtClean="0">
                <a:latin typeface="Candara" panose="020E0502030303020204" pitchFamily="34" charset="0"/>
              </a:rPr>
              <a:t> </a:t>
            </a:r>
            <a:r>
              <a:rPr lang="en-US" sz="2000" b="1" dirty="0" smtClean="0">
                <a:latin typeface="Candara" panose="020E0502030303020204" pitchFamily="34" charset="0"/>
              </a:rPr>
              <a:t>136 </a:t>
            </a:r>
            <a:r>
              <a:rPr lang="en-US" sz="2000" b="1" dirty="0">
                <a:latin typeface="Candara" panose="020E0502030303020204" pitchFamily="34" charset="0"/>
              </a:rPr>
              <a:t>N.J. Super. 449 (App. Div. 1975), </a:t>
            </a:r>
            <a:r>
              <a:rPr lang="en-US" sz="2000" b="1" dirty="0" smtClean="0">
                <a:latin typeface="Candara" panose="020E0502030303020204" pitchFamily="34" charset="0"/>
              </a:rPr>
              <a:t/>
            </a:r>
            <a:br>
              <a:rPr lang="en-US" sz="2000" b="1" dirty="0" smtClean="0">
                <a:latin typeface="Candara" panose="020E0502030303020204" pitchFamily="34" charset="0"/>
              </a:rPr>
            </a:br>
            <a:r>
              <a:rPr lang="en-US" sz="2000" b="1" i="1" dirty="0" smtClean="0">
                <a:latin typeface="Candara" panose="020E0502030303020204" pitchFamily="34" charset="0"/>
              </a:rPr>
              <a:t>certif</a:t>
            </a:r>
            <a:r>
              <a:rPr lang="en-US" sz="2000" b="1" i="1" dirty="0">
                <a:latin typeface="Candara" panose="020E0502030303020204" pitchFamily="34" charset="0"/>
              </a:rPr>
              <a:t>. den</a:t>
            </a:r>
            <a:r>
              <a:rPr lang="en-US" sz="2000" b="1" dirty="0">
                <a:latin typeface="Candara" panose="020E0502030303020204" pitchFamily="34" charset="0"/>
              </a:rPr>
              <a:t>. 69 N.J. 445 (</a:t>
            </a:r>
            <a:r>
              <a:rPr lang="en-US" sz="2000" b="1" dirty="0" smtClean="0">
                <a:latin typeface="Candara" panose="020E0502030303020204" pitchFamily="34" charset="0"/>
              </a:rPr>
              <a:t>1976)</a:t>
            </a: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607164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5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BUSINESS </a:t>
            </a:r>
            <a:r>
              <a:rPr lang="en-US" sz="35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RECORDS – OBJECTIONS</a:t>
            </a:r>
            <a:endParaRPr lang="en" sz="35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8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947443" y="1200150"/>
            <a:ext cx="80772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ndara" panose="020E0502030303020204" pitchFamily="34" charset="0"/>
              </a:rPr>
              <a:t>Hearsay </a:t>
            </a:r>
            <a:r>
              <a:rPr lang="en-US" sz="3200" b="1" dirty="0">
                <a:latin typeface="Candara" panose="020E0502030303020204" pitchFamily="34" charset="0"/>
              </a:rPr>
              <a:t>– embedded/double (E. 805)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ndara" panose="020E0502030303020204" pitchFamily="34" charset="0"/>
              </a:rPr>
              <a:t>Not </a:t>
            </a:r>
            <a:r>
              <a:rPr lang="en-US" sz="3200" b="1" dirty="0">
                <a:latin typeface="Candara" panose="020E0502030303020204" pitchFamily="34" charset="0"/>
              </a:rPr>
              <a:t>trustworthy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ndara" panose="020E0502030303020204" pitchFamily="34" charset="0"/>
              </a:rPr>
              <a:t>Source </a:t>
            </a:r>
            <a:r>
              <a:rPr lang="en-US" sz="3200" b="1" dirty="0">
                <a:latin typeface="Candara" panose="020E0502030303020204" pitchFamily="34" charset="0"/>
              </a:rPr>
              <a:t>unreliable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ndara" panose="020E0502030303020204" pitchFamily="34" charset="0"/>
              </a:rPr>
              <a:t>Source </a:t>
            </a:r>
            <a:r>
              <a:rPr lang="en-US" sz="3200" b="1" dirty="0">
                <a:latin typeface="Candara" panose="020E0502030303020204" pitchFamily="34" charset="0"/>
              </a:rPr>
              <a:t>not under duty to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ndara" panose="020E0502030303020204" pitchFamily="34" charset="0"/>
              </a:rPr>
              <a:t>Opinions </a:t>
            </a:r>
            <a:r>
              <a:rPr lang="en-US" sz="3200" b="1" dirty="0">
                <a:latin typeface="Candara" panose="020E0502030303020204" pitchFamily="34" charset="0"/>
              </a:rPr>
              <a:t>complex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Candara" panose="020E0502030303020204" pitchFamily="34" charset="0"/>
              </a:rPr>
              <a:t>Conclusions </a:t>
            </a:r>
            <a:r>
              <a:rPr lang="en-US" sz="3200" b="1" dirty="0">
                <a:latin typeface="Candara" panose="020E0502030303020204" pitchFamily="34" charset="0"/>
              </a:rPr>
              <a:t>for jury/ultimate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4485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 amt="26000"/>
          </a:blip>
          <a:stretch>
            <a:fillRect/>
          </a:stretch>
        </p:blipFill>
        <p:spPr>
          <a:xfrm>
            <a:off x="-152400" y="-463114"/>
            <a:ext cx="9143996" cy="607980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-25" y="254775"/>
            <a:ext cx="9144000" cy="1188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 smtClean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PAST </a:t>
            </a:r>
            <a:r>
              <a:rPr lang="en-US" sz="32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RECOLLECTION RECORDED –E. 803 (c) 5</a:t>
            </a:r>
            <a:endParaRPr lang="en" sz="3200" b="1" dirty="0">
              <a:solidFill>
                <a:srgbClr val="99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pPr lvl="0">
                <a:spcBef>
                  <a:spcPts val="0"/>
                </a:spcBef>
                <a:buNone/>
              </a:pPr>
              <a:t>9</a:t>
            </a:fld>
            <a:endParaRPr lang="en"/>
          </a:p>
        </p:txBody>
      </p:sp>
      <p:sp>
        <p:nvSpPr>
          <p:cNvPr id="8" name="Rectangle 7"/>
          <p:cNvSpPr/>
          <p:nvPr/>
        </p:nvSpPr>
        <p:spPr>
          <a:xfrm>
            <a:off x="97775" y="1809750"/>
            <a:ext cx="86436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ndara" panose="020E0502030303020204" pitchFamily="34" charset="0"/>
              </a:rPr>
              <a:t>The </a:t>
            </a:r>
            <a:r>
              <a:rPr lang="en-US" sz="2800" b="1" dirty="0">
                <a:latin typeface="Candara" panose="020E0502030303020204" pitchFamily="34" charset="0"/>
              </a:rPr>
              <a:t>witness made the 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ndara" panose="020E0502030303020204" pitchFamily="34" charset="0"/>
              </a:rPr>
              <a:t>The </a:t>
            </a:r>
            <a:r>
              <a:rPr lang="en-US" sz="2800" b="1" dirty="0">
                <a:latin typeface="Candara" panose="020E0502030303020204" pitchFamily="34" charset="0"/>
              </a:rPr>
              <a:t>witness knew the contents at the time </a:t>
            </a:r>
            <a:r>
              <a:rPr lang="en-US" sz="2800" b="1" dirty="0" smtClean="0">
                <a:latin typeface="Candara" panose="020E0502030303020204" pitchFamily="34" charset="0"/>
              </a:rPr>
              <a:t>made</a:t>
            </a:r>
            <a:endParaRPr lang="en-US" sz="2800" b="1" dirty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Candara" panose="020E0502030303020204" pitchFamily="34" charset="0"/>
              </a:rPr>
              <a:t>The </a:t>
            </a:r>
            <a:r>
              <a:rPr lang="en-US" sz="2800" b="1" dirty="0">
                <a:latin typeface="Candara" panose="020E0502030303020204" pitchFamily="34" charset="0"/>
              </a:rPr>
              <a:t>contents were accurate at the time </a:t>
            </a:r>
            <a:r>
              <a:rPr lang="en-US" sz="2800" b="1" dirty="0" smtClean="0">
                <a:latin typeface="Candara" panose="020E0502030303020204" pitchFamily="34" charset="0"/>
              </a:rPr>
              <a:t>made</a:t>
            </a:r>
            <a:endParaRPr lang="en-US" sz="28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4750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682</Words>
  <Application>Microsoft Office PowerPoint</Application>
  <PresentationFormat>On-screen Show (16:9)</PresentationFormat>
  <Paragraphs>154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simple-light-2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Wener</dc:creator>
  <cp:lastModifiedBy>u0170753</cp:lastModifiedBy>
  <cp:revision>45</cp:revision>
  <cp:lastPrinted>2017-04-23T20:24:45Z</cp:lastPrinted>
  <dcterms:modified xsi:type="dcterms:W3CDTF">2017-06-01T22:09:09Z</dcterms:modified>
</cp:coreProperties>
</file>