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40"/>
  </p:notesMasterIdLst>
  <p:handoutMasterIdLst>
    <p:handoutMasterId r:id="rId41"/>
  </p:handoutMasterIdLst>
  <p:sldIdLst>
    <p:sldId id="257" r:id="rId3"/>
    <p:sldId id="270" r:id="rId4"/>
    <p:sldId id="271" r:id="rId5"/>
    <p:sldId id="288" r:id="rId6"/>
    <p:sldId id="289" r:id="rId7"/>
    <p:sldId id="290"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303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2"/>
    </p:cViewPr>
  </p:sorterViewPr>
  <p:notesViewPr>
    <p:cSldViewPr>
      <p:cViewPr varScale="1">
        <p:scale>
          <a:sx n="55" d="100"/>
          <a:sy n="55" d="100"/>
        </p:scale>
        <p:origin x="-2562" y="-78"/>
      </p:cViewPr>
      <p:guideLst>
        <p:guide orient="horz" pos="2926"/>
        <p:guide pos="22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3104" tIns="46552" rIns="93104" bIns="4655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3104" tIns="46552" rIns="93104" bIns="46552" rtlCol="0"/>
          <a:lstStyle>
            <a:lvl1pPr algn="r" fontAlgn="auto">
              <a:spcBef>
                <a:spcPts val="0"/>
              </a:spcBef>
              <a:spcAft>
                <a:spcPts val="0"/>
              </a:spcAft>
              <a:defRPr sz="1200">
                <a:latin typeface="+mn-lt"/>
                <a:cs typeface="+mn-cs"/>
              </a:defRPr>
            </a:lvl1pPr>
          </a:lstStyle>
          <a:p>
            <a:pPr>
              <a:defRPr/>
            </a:pPr>
            <a:fld id="{9CCA853E-AE51-4DDD-AA49-D925377034F7}" type="datetimeFigureOut">
              <a:rPr lang="en-US"/>
              <a:pPr>
                <a:defRPr/>
              </a:pPr>
              <a:t>3/26/2013</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3104" tIns="46552" rIns="93104" bIns="46552"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3104" tIns="46552" rIns="93104" bIns="46552" rtlCol="0" anchor="b"/>
          <a:lstStyle>
            <a:lvl1pPr algn="r" fontAlgn="auto">
              <a:spcBef>
                <a:spcPts val="0"/>
              </a:spcBef>
              <a:spcAft>
                <a:spcPts val="0"/>
              </a:spcAft>
              <a:defRPr sz="1200">
                <a:latin typeface="+mn-lt"/>
                <a:cs typeface="+mn-cs"/>
              </a:defRPr>
            </a:lvl1pPr>
          </a:lstStyle>
          <a:p>
            <a:pPr>
              <a:defRPr/>
            </a:pPr>
            <a:fld id="{C539F18E-C8AA-485A-A825-EEFD6CD2EC2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3104" tIns="46552" rIns="93104" bIns="46552"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3104" tIns="46552" rIns="93104" bIns="46552" rtlCol="0"/>
          <a:lstStyle>
            <a:lvl1pPr algn="r" fontAlgn="auto">
              <a:spcBef>
                <a:spcPts val="0"/>
              </a:spcBef>
              <a:spcAft>
                <a:spcPts val="0"/>
              </a:spcAft>
              <a:defRPr sz="1200">
                <a:latin typeface="+mn-lt"/>
                <a:cs typeface="+mn-cs"/>
              </a:defRPr>
            </a:lvl1pPr>
          </a:lstStyle>
          <a:p>
            <a:pPr>
              <a:defRPr/>
            </a:pPr>
            <a:fld id="{9458D31F-EE09-42C0-80D2-79FA83BCF822}" type="datetimeFigureOut">
              <a:rPr lang="en-US"/>
              <a:pPr>
                <a:defRPr/>
              </a:pPr>
              <a:t>3/26/2013</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4" tIns="46552" rIns="93104" bIns="46552" rtlCol="0" anchor="ctr"/>
          <a:lstStyle/>
          <a:p>
            <a:pPr lvl="0"/>
            <a:endParaRPr lang="en-US" noProof="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3104" tIns="46552" rIns="93104" bIns="4655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3325"/>
            <a:ext cx="3035300" cy="465138"/>
          </a:xfrm>
          <a:prstGeom prst="rect">
            <a:avLst/>
          </a:prstGeom>
        </p:spPr>
        <p:txBody>
          <a:bodyPr vert="horz" lIns="93104" tIns="46552" rIns="93104" bIns="46552"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3104" tIns="46552" rIns="93104" bIns="46552" rtlCol="0" anchor="b"/>
          <a:lstStyle>
            <a:lvl1pPr algn="r" fontAlgn="auto">
              <a:spcBef>
                <a:spcPts val="0"/>
              </a:spcBef>
              <a:spcAft>
                <a:spcPts val="0"/>
              </a:spcAft>
              <a:defRPr sz="1200">
                <a:latin typeface="+mn-lt"/>
                <a:cs typeface="+mn-cs"/>
              </a:defRPr>
            </a:lvl1pPr>
          </a:lstStyle>
          <a:p>
            <a:pPr>
              <a:defRPr/>
            </a:pPr>
            <a:fld id="{4B8E7B37-E176-4A7F-AA91-2FA7D1707B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2970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2C82172-27C5-4B6D-8C1A-71622E7ADAA2}" type="datetime8">
              <a:rPr lang="en-US"/>
              <a:pPr fontAlgn="base">
                <a:spcBef>
                  <a:spcPct val="0"/>
                </a:spcBef>
                <a:spcAft>
                  <a:spcPct val="0"/>
                </a:spcAft>
                <a:defRPr/>
              </a:pPr>
              <a:t>3/26/2013 2:59 PM</a:t>
            </a:fld>
            <a:endParaRPr lang="en-US"/>
          </a:p>
        </p:txBody>
      </p:sp>
      <p:sp>
        <p:nvSpPr>
          <p:cNvPr id="29702" name="Footer Placeholder 5"/>
          <p:cNvSpPr>
            <a:spLocks noGrp="1"/>
          </p:cNvSpPr>
          <p:nvPr>
            <p:ph type="ftr" sz="quarter" idx="4"/>
          </p:nvPr>
        </p:nvSpPr>
        <p:spPr bwMode="auto">
          <a:xfrm>
            <a:off x="0" y="8823325"/>
            <a:ext cx="6303963" cy="465138"/>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fontAlgn="base">
              <a:spcBef>
                <a:spcPct val="0"/>
              </a:spcBef>
              <a:spcAft>
                <a:spcPct val="0"/>
              </a:spcAft>
              <a:defRPr/>
            </a:pPr>
            <a:endParaRPr lang="en-US" sz="500"/>
          </a:p>
        </p:txBody>
      </p:sp>
      <p:sp>
        <p:nvSpPr>
          <p:cNvPr id="29703" name="Slide Number Placeholder 6"/>
          <p:cNvSpPr>
            <a:spLocks noGrp="1"/>
          </p:cNvSpPr>
          <p:nvPr>
            <p:ph type="sldNum" sz="quarter" idx="5"/>
          </p:nvPr>
        </p:nvSpPr>
        <p:spPr bwMode="auto">
          <a:xfrm>
            <a:off x="6303963" y="8823325"/>
            <a:ext cx="698500" cy="465138"/>
          </a:xfrm>
          <a:ln>
            <a:miter lim="800000"/>
            <a:headEnd/>
            <a:tailEnd/>
          </a:ln>
        </p:spPr>
        <p:txBody>
          <a:bodyPr wrap="square" numCol="1" anchorCtr="0" compatLnSpc="1">
            <a:prstTxWarp prst="textNoShape">
              <a:avLst/>
            </a:prstTxWarp>
          </a:bodyPr>
          <a:lstStyle/>
          <a:p>
            <a:pPr fontAlgn="base">
              <a:spcBef>
                <a:spcPct val="0"/>
              </a:spcBef>
              <a:spcAft>
                <a:spcPct val="0"/>
              </a:spcAft>
              <a:defRPr/>
            </a:pPr>
            <a:fld id="{AC62734D-F351-4379-BCF8-39065169C327}"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AD096F-02CD-4670-AAB2-99655D420323}"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4A5DA7-E2E1-4601-B6E0-C096D618C1BA}"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CCC7D0-CDEE-4057-AC76-D34380453163}"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549DEB-C128-4C20-82FE-6307D39B864B}"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DB16663-5628-4A86-916F-626A52135FDC}"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E3DE79-C7DC-4958-8CF7-3EB9ACE2809A}"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31B335-2B35-4294-B943-43E92251BCB3}"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8EEB7C-649A-429E-9A24-27FDA946CF9A}"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0C5EDC-D958-4EA4-864E-9508903B77BF}"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20C03D-72ED-4063-A7E0-FCD5500C53FC}"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174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D2CA64D-63DA-48BB-A7F4-C9370FFE1FA1}" type="datetime8">
              <a:rPr lang="en-US"/>
              <a:pPr fontAlgn="base">
                <a:spcBef>
                  <a:spcPct val="0"/>
                </a:spcBef>
                <a:spcAft>
                  <a:spcPct val="0"/>
                </a:spcAft>
                <a:defRPr/>
              </a:pPr>
              <a:t>3/26/2013 2:59 PM</a:t>
            </a:fld>
            <a:endParaRPr lang="en-US"/>
          </a:p>
        </p:txBody>
      </p:sp>
      <p:sp>
        <p:nvSpPr>
          <p:cNvPr id="3175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751"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495230-E64A-4590-8206-AA628B42807D}"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727BF2-6083-4F1D-8405-C9FB0196587A}"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63E7BC-6EC6-405C-8C5D-6746509A460C}"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E3BB08-845A-4C99-821A-A9548B295DB3}"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CDDD05-342E-4C12-9B0A-B0AD9F1496FE}"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CB4BBF-61EF-4E94-9A8E-494583E58A4A}"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682372-04D1-4776-AEDD-C05F3E64C8FC}"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EB15E6-E783-4785-9E14-97AE8D7BD56F}"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C0379A-BFFD-45B8-A82B-900E8CBB7F14}"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B0FCB0-6139-4FC0-A6B5-D91E1DB1DFE9}"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057F4B-D1A1-460E-B82D-66FA6B3A7170}"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BFBC1C-7CBD-4878-8544-AD0F8A7258F0}"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7295AD-BF5F-4A67-ACDE-C94E83107274}"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090F0C-67BB-4B8E-A834-19B5747B72EC}"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EBE381-6FA3-4B1D-8383-B4CC9A159951}" type="slidenum">
              <a:rPr lang="en-US"/>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B3233A-A3F2-4277-B387-82F05D3E69D2}" type="slidenum">
              <a:rPr lang="en-US"/>
              <a:pPr fontAlgn="base">
                <a:spcBef>
                  <a:spcPct val="0"/>
                </a:spcBef>
                <a:spcAft>
                  <a:spcPct val="0"/>
                </a:spcAft>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A612A-1E3C-4953-942B-61B2EEE28B01}"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3228BF-B4F4-4213-9F37-1BA4878EA4A1}"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2544D3-DA7E-4E64-A256-E145D158EF77}" type="slidenum">
              <a:rPr lang="en-US"/>
              <a:pPr fontAlgn="base">
                <a:spcBef>
                  <a:spcPct val="0"/>
                </a:spcBef>
                <a:spcAft>
                  <a:spcPct val="0"/>
                </a:spcAft>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4F87E8-A9B8-4E62-B3F2-C74C081C3146}" type="slidenum">
              <a:rPr lang="en-US"/>
              <a:pPr fontAlgn="base">
                <a:spcBef>
                  <a:spcPct val="0"/>
                </a:spcBef>
                <a:spcAft>
                  <a:spcPct val="0"/>
                </a:spcAft>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57A00F-515F-43A7-BA0D-EB447320B337}"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BA035C-9D30-4035-A4F4-0234405104E1}"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BFCABD-89C1-4C2A-99BF-AB447B1B7140}"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D23CFC-ACE5-4D1C-9E2B-FB56F0A46AF7}"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9EF9B8-D12E-4543-ACC6-11D418CC66FB}"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3277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3387FDEC-71D1-4E75-BB74-82FFA64867C5}" type="datetime8">
              <a:rPr lang="en-US"/>
              <a:pPr fontAlgn="base">
                <a:spcBef>
                  <a:spcPct val="0"/>
                </a:spcBef>
                <a:spcAft>
                  <a:spcPct val="0"/>
                </a:spcAft>
                <a:defRPr/>
              </a:pPr>
              <a:t>3/26/2013 2:59 PM</a:t>
            </a:fld>
            <a:endParaRPr lang="en-US"/>
          </a:p>
        </p:txBody>
      </p:sp>
      <p:sp>
        <p:nvSpPr>
          <p:cNvPr id="327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77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526C6E-5287-45D7-BE8A-E00B2786E98F}"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42900" indent="-342900"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indent="40322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199" y="1371600"/>
            <a:ext cx="7681913" cy="1523495"/>
          </a:xfrm>
        </p:spPr>
        <p:txBody>
          <a:bodyPr/>
          <a:lstStyle/>
          <a:p>
            <a:pPr algn="ctr" defTabSz="914363" eaLnBrk="1" fontAlgn="auto" hangingPunct="1">
              <a:spcAft>
                <a:spcPts val="0"/>
              </a:spcAft>
              <a:defRPr/>
            </a:pPr>
            <a:r>
              <a:rPr sz="4800" dirty="0" smtClean="0">
                <a:effectLst>
                  <a:outerShdw blurRad="38100" dist="38100" dir="2700000" algn="tl">
                    <a:srgbClr val="000000">
                      <a:alpha val="43137"/>
                    </a:srgbClr>
                  </a:outerShdw>
                </a:effectLst>
              </a:rPr>
              <a:t>STUDENT DISCIPLINE</a:t>
            </a:r>
            <a:br>
              <a:rPr sz="4800" dirty="0" smtClean="0">
                <a:effectLst>
                  <a:outerShdw blurRad="38100" dist="38100" dir="2700000" algn="tl">
                    <a:srgbClr val="000000">
                      <a:alpha val="43137"/>
                    </a:srgbClr>
                  </a:outerShdw>
                </a:effectLst>
              </a:rPr>
            </a:br>
            <a:r>
              <a:rPr sz="4800" dirty="0" smtClean="0">
                <a:effectLst>
                  <a:outerShdw blurRad="38100" dist="38100" dir="2700000" algn="tl">
                    <a:srgbClr val="000000">
                      <a:alpha val="43137"/>
                    </a:srgbClr>
                  </a:outerShdw>
                </a:effectLst>
              </a:rPr>
              <a:t>EXPULSION AND SUSPENSION</a:t>
            </a:r>
            <a:br>
              <a:rPr sz="4800" dirty="0" smtClean="0">
                <a:effectLst>
                  <a:outerShdw blurRad="38100" dist="38100" dir="2700000" algn="tl">
                    <a:srgbClr val="000000">
                      <a:alpha val="43137"/>
                    </a:srgbClr>
                  </a:outerShdw>
                </a:effectLst>
              </a:rPr>
            </a:br>
            <a:r>
              <a:rPr sz="4800" dirty="0" smtClean="0">
                <a:effectLst>
                  <a:outerShdw blurRad="38100" dist="38100" dir="2700000" algn="tl">
                    <a:srgbClr val="000000">
                      <a:alpha val="43137"/>
                    </a:srgbClr>
                  </a:outerShdw>
                </a:effectLst>
              </a:rPr>
              <a:t>LITIGATION AND CIVIL RIGHTS</a:t>
            </a:r>
            <a:r>
              <a:rPr sz="4000" dirty="0" smtClean="0"/>
              <a:t/>
            </a:r>
            <a:br>
              <a:rPr sz="4000" dirty="0" smtClean="0"/>
            </a:br>
            <a:r>
              <a:rPr sz="4800" dirty="0" smtClean="0"/>
              <a:t/>
            </a:r>
            <a:br>
              <a:rPr sz="4800" dirty="0" smtClean="0"/>
            </a:br>
            <a:r>
              <a:rPr sz="4800" dirty="0" smtClean="0"/>
              <a:t/>
            </a:r>
            <a:br>
              <a:rPr sz="4800" dirty="0" smtClean="0"/>
            </a:br>
            <a:r>
              <a:rPr sz="4800" dirty="0" smtClean="0"/>
              <a:t/>
            </a:r>
            <a:br>
              <a:rPr sz="4800" dirty="0" smtClean="0"/>
            </a:br>
            <a:endParaRPr sz="4800" dirty="0"/>
          </a:p>
        </p:txBody>
      </p:sp>
      <p:sp>
        <p:nvSpPr>
          <p:cNvPr id="4" name="Title 1"/>
          <p:cNvSpPr txBox="1">
            <a:spLocks/>
          </p:cNvSpPr>
          <p:nvPr/>
        </p:nvSpPr>
        <p:spPr>
          <a:xfrm>
            <a:off x="554064" y="5105401"/>
            <a:ext cx="7681913" cy="571500"/>
          </a:xfrm>
          <a:prstGeom prst="rect">
            <a:avLst/>
          </a:prstGeom>
        </p:spPr>
        <p:txBody>
          <a:bodyPr lIns="0" tIns="0" rIns="0" bIns="0"/>
          <a:lstStyle/>
          <a:p>
            <a:pPr algn="ctr" defTabSz="914363" fontAlgn="auto">
              <a:lnSpc>
                <a:spcPct val="90000"/>
              </a:lnSpc>
              <a:spcAft>
                <a:spcPts val="0"/>
              </a:spcAft>
              <a:defRPr/>
            </a:pPr>
            <a:r>
              <a:rPr lang="en-US" sz="3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t>November 15, 2012</a:t>
            </a:r>
            <a:r>
              <a:rPr lang="en-US" sz="36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t> </a:t>
            </a:r>
            <a:endPar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ndParaRPr>
          </a:p>
        </p:txBody>
      </p:sp>
      <p:sp>
        <p:nvSpPr>
          <p:cNvPr id="6" name="Title 1"/>
          <p:cNvSpPr txBox="1">
            <a:spLocks/>
          </p:cNvSpPr>
          <p:nvPr/>
        </p:nvSpPr>
        <p:spPr>
          <a:xfrm>
            <a:off x="533400" y="4419601"/>
            <a:ext cx="7681913" cy="685800"/>
          </a:xfrm>
          <a:prstGeom prst="rect">
            <a:avLst/>
          </a:prstGeom>
        </p:spPr>
        <p:txBody>
          <a:bodyPr lIns="0" tIns="0" rIns="0" bIns="0"/>
          <a:lstStyle/>
          <a:p>
            <a:pPr algn="ctr" defTabSz="914363" fontAlgn="auto">
              <a:lnSpc>
                <a:spcPct val="90000"/>
              </a:lnSpc>
              <a:spcAft>
                <a:spcPts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t/>
            </a:r>
            <a:b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b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t/>
            </a:r>
            <a:b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b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t/>
            </a:r>
            <a:b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br>
            <a: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t/>
            </a:r>
            <a:br>
              <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rPr>
            </a:br>
            <a:endParaRPr lang="en-US" sz="48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ndParaRPr>
          </a:p>
        </p:txBody>
      </p:sp>
      <p:sp>
        <p:nvSpPr>
          <p:cNvPr id="7" name="TextBox 6"/>
          <p:cNvSpPr txBox="1"/>
          <p:nvPr/>
        </p:nvSpPr>
        <p:spPr>
          <a:xfrm>
            <a:off x="2133600" y="4054615"/>
            <a:ext cx="5105400" cy="707886"/>
          </a:xfrm>
          <a:prstGeom prst="rect">
            <a:avLst/>
          </a:prstGeom>
          <a:noFill/>
        </p:spPr>
        <p:txBody>
          <a:bodyPr>
            <a:spAutoFit/>
          </a:bodyPr>
          <a:lstStyle/>
          <a:p>
            <a:pPr algn="ctr" fontAlgn="auto">
              <a:spcBef>
                <a:spcPts val="0"/>
              </a:spcBef>
              <a:spcAft>
                <a:spcPts val="0"/>
              </a:spcAft>
              <a:defRPr/>
            </a:pPr>
            <a:r>
              <a:rPr lang="en-US" sz="40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n-lt"/>
              </a:rPr>
              <a:t>Shelley L. Stangler Esq.</a:t>
            </a:r>
            <a:endParaRPr lang="en-US" sz="4000" dirty="0">
              <a:latin typeface="+mn-lt"/>
              <a:cs typeface="+mn-cs"/>
            </a:endParaRPr>
          </a:p>
        </p:txBody>
      </p:sp>
      <p:pic>
        <p:nvPicPr>
          <p:cNvPr id="18437" name="Picture 2"/>
          <p:cNvPicPr>
            <a:picLocks noChangeAspect="1"/>
          </p:cNvPicPr>
          <p:nvPr/>
        </p:nvPicPr>
        <p:blipFill>
          <a:blip r:embed="rId3"/>
          <a:srcRect/>
          <a:stretch>
            <a:fillRect/>
          </a:stretch>
        </p:blipFill>
        <p:spPr bwMode="auto">
          <a:xfrm>
            <a:off x="46038" y="0"/>
            <a:ext cx="8961437" cy="8937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The Right to a Public Education is Constitutionally Protected</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228600" y="1752600"/>
            <a:ext cx="8382000" cy="2586038"/>
          </a:xfrm>
        </p:spPr>
        <p:txBody>
          <a:bodyPr/>
          <a:lstStyle/>
          <a:p>
            <a:pPr eaLnBrk="1" hangingPunct="1">
              <a:defRPr/>
            </a:pPr>
            <a:r>
              <a:rPr lang="en-US" sz="2800" dirty="0">
                <a:effectLst>
                  <a:outerShdw blurRad="38100" dist="38100" dir="2700000" algn="tl">
                    <a:srgbClr val="000000">
                      <a:alpha val="43137"/>
                    </a:srgbClr>
                  </a:outerShdw>
                </a:effectLst>
              </a:rPr>
              <a:t>A protected Property Right under the 14</a:t>
            </a:r>
            <a:r>
              <a:rPr lang="en-US" sz="2800" baseline="30000" dirty="0">
                <a:effectLst>
                  <a:outerShdw blurRad="38100" dist="38100" dir="2700000" algn="tl">
                    <a:srgbClr val="000000">
                      <a:alpha val="43137"/>
                    </a:srgbClr>
                  </a:outerShdw>
                </a:effectLst>
              </a:rPr>
              <a:t>th</a:t>
            </a:r>
            <a:r>
              <a:rPr lang="en-US" sz="2800" dirty="0">
                <a:effectLst>
                  <a:outerShdw blurRad="38100" dist="38100" dir="2700000" algn="tl">
                    <a:srgbClr val="000000">
                      <a:alpha val="43137"/>
                    </a:srgbClr>
                  </a:outerShdw>
                </a:effectLst>
              </a:rPr>
              <a:t> Amendment</a:t>
            </a:r>
          </a:p>
          <a:p>
            <a:pPr eaLnBrk="1" hangingPunct="1">
              <a:defRPr/>
            </a:pPr>
            <a:r>
              <a:rPr lang="en-US" sz="2800" dirty="0">
                <a:effectLst>
                  <a:outerShdw blurRad="38100" dist="38100" dir="2700000" algn="tl">
                    <a:srgbClr val="000000">
                      <a:alpha val="43137"/>
                    </a:srgbClr>
                  </a:outerShdw>
                </a:effectLst>
              </a:rPr>
              <a:t>Right to a </a:t>
            </a:r>
            <a:r>
              <a:rPr lang="en-US" sz="2800" dirty="0" smtClean="0">
                <a:effectLst>
                  <a:outerShdw blurRad="38100" dist="38100" dir="2700000" algn="tl">
                    <a:srgbClr val="000000">
                      <a:alpha val="43137"/>
                    </a:srgbClr>
                  </a:outerShdw>
                </a:effectLst>
              </a:rPr>
              <a:t>Thorough </a:t>
            </a:r>
            <a:r>
              <a:rPr lang="en-US" sz="2800" dirty="0">
                <a:effectLst>
                  <a:outerShdw blurRad="38100" dist="38100" dir="2700000" algn="tl">
                    <a:srgbClr val="000000">
                      <a:alpha val="43137"/>
                    </a:srgbClr>
                  </a:outerShdw>
                </a:effectLst>
              </a:rPr>
              <a:t>and Efficient Education</a:t>
            </a:r>
          </a:p>
          <a:p>
            <a:pPr eaLnBrk="1" hangingPunct="1">
              <a:defRPr/>
            </a:pPr>
            <a:r>
              <a:rPr lang="en-US" sz="2800" dirty="0">
                <a:effectLst>
                  <a:outerShdw blurRad="38100" dist="38100" dir="2700000" algn="tl">
                    <a:srgbClr val="000000">
                      <a:alpha val="43137"/>
                    </a:srgbClr>
                  </a:outerShdw>
                </a:effectLst>
              </a:rPr>
              <a:t>Due Process required</a:t>
            </a:r>
          </a:p>
          <a:p>
            <a:pPr eaLnBrk="1" hangingPunct="1">
              <a:defRPr/>
            </a:pPr>
            <a:r>
              <a:rPr lang="en-US" sz="2800" dirty="0">
                <a:effectLst>
                  <a:outerShdw blurRad="38100" dist="38100" dir="2700000" algn="tl">
                    <a:srgbClr val="000000">
                      <a:alpha val="43137"/>
                    </a:srgbClr>
                  </a:outerShdw>
                </a:effectLst>
              </a:rPr>
              <a:t>Extracurricular Activities including </a:t>
            </a:r>
            <a:r>
              <a:rPr lang="en-US" sz="2800" dirty="0" smtClean="0">
                <a:effectLst>
                  <a:outerShdw blurRad="38100" dist="38100" dir="2700000" algn="tl">
                    <a:srgbClr val="000000">
                      <a:alpha val="43137"/>
                    </a:srgbClr>
                  </a:outerShdw>
                </a:effectLst>
              </a:rPr>
              <a:t>the right </a:t>
            </a:r>
            <a:r>
              <a:rPr lang="en-US" sz="2800" dirty="0">
                <a:effectLst>
                  <a:outerShdw blurRad="38100" dist="38100" dir="2700000" algn="tl">
                    <a:srgbClr val="000000">
                      <a:alpha val="43137"/>
                    </a:srgbClr>
                  </a:outerShdw>
                </a:effectLst>
              </a:rPr>
              <a:t>to attend Graduation </a:t>
            </a:r>
            <a:r>
              <a:rPr lang="en-US" sz="2800" dirty="0" smtClean="0">
                <a:effectLst>
                  <a:outerShdw blurRad="38100" dist="38100" dir="2700000" algn="tl">
                    <a:srgbClr val="000000">
                      <a:alpha val="43137"/>
                    </a:srgbClr>
                  </a:outerShdw>
                </a:effectLst>
              </a:rPr>
              <a:t>Exercises is NOT constitutionally protected; A privilege not a right</a:t>
            </a:r>
            <a:endParaRPr lang="en-US" sz="2000" dirty="0">
              <a:effectLst>
                <a:outerShdw blurRad="38100" dist="38100" dir="2700000" algn="tl">
                  <a:srgbClr val="000000">
                    <a:alpha val="43137"/>
                  </a:srgbClr>
                </a:outerShdw>
              </a:effectLst>
            </a:endParaRPr>
          </a:p>
        </p:txBody>
      </p:sp>
      <p:pic>
        <p:nvPicPr>
          <p:cNvPr id="36867" name="Picture 4" descr="C:\Users\Cliff\AppData\Local\Microsoft\Windows\Temporary Internet Files\Content.IE5\7SGWRQ9V\MC900149511[1].wmf"/>
          <p:cNvPicPr>
            <a:picLocks noChangeAspect="1" noChangeArrowheads="1"/>
          </p:cNvPicPr>
          <p:nvPr/>
        </p:nvPicPr>
        <p:blipFill>
          <a:blip r:embed="rId3"/>
          <a:srcRect/>
          <a:stretch>
            <a:fillRect/>
          </a:stretch>
        </p:blipFill>
        <p:spPr bwMode="auto">
          <a:xfrm>
            <a:off x="6861175" y="4572000"/>
            <a:ext cx="1797050" cy="1216025"/>
          </a:xfrm>
          <a:prstGeom prst="rect">
            <a:avLst/>
          </a:prstGeom>
          <a:noFill/>
          <a:ln w="9525">
            <a:noFill/>
            <a:miter lim="800000"/>
            <a:headEnd/>
            <a:tailEnd/>
          </a:ln>
        </p:spPr>
      </p:pic>
      <p:sp>
        <p:nvSpPr>
          <p:cNvPr id="36868" name="TextBox 4"/>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10</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defTabSz="914363" eaLnBrk="1" fontAlgn="auto" hangingPunct="1">
              <a:spcAft>
                <a:spcPts val="0"/>
              </a:spcAft>
              <a:defRPr/>
            </a:pPr>
            <a:r>
              <a:rPr>
                <a:solidFill>
                  <a:schemeClr val="tx2"/>
                </a:solidFill>
                <a:effectLst>
                  <a:outerShdw blurRad="38100" dist="38100" dir="2700000" algn="tl" rotWithShape="0">
                    <a:srgbClr val="000000">
                      <a:alpha val="43137"/>
                    </a:srgbClr>
                  </a:outerShdw>
                </a:effectLst>
              </a:rPr>
              <a:t>S</a:t>
            </a:r>
            <a:r>
              <a:rPr smtClean="0">
                <a:solidFill>
                  <a:schemeClr val="tx2"/>
                </a:solidFill>
                <a:effectLst>
                  <a:outerShdw blurRad="38100" dist="38100" dir="2700000" algn="tl" rotWithShape="0">
                    <a:srgbClr val="000000">
                      <a:alpha val="43137"/>
                    </a:srgbClr>
                  </a:outerShdw>
                </a:effectLst>
              </a:rPr>
              <a:t>hort </a:t>
            </a:r>
            <a:r>
              <a:rPr>
                <a:solidFill>
                  <a:schemeClr val="tx2"/>
                </a:solidFill>
                <a:effectLst>
                  <a:outerShdw blurRad="38100" dist="38100" dir="2700000" algn="tl" rotWithShape="0">
                    <a:srgbClr val="000000">
                      <a:alpha val="43137"/>
                    </a:srgbClr>
                  </a:outerShdw>
                </a:effectLst>
              </a:rPr>
              <a:t>T</a:t>
            </a:r>
            <a:r>
              <a:rPr smtClean="0">
                <a:solidFill>
                  <a:schemeClr val="tx2"/>
                </a:solidFill>
                <a:effectLst>
                  <a:outerShdw blurRad="38100" dist="38100" dir="2700000" algn="tl" rotWithShape="0">
                    <a:srgbClr val="000000">
                      <a:alpha val="43137"/>
                    </a:srgbClr>
                  </a:outerShdw>
                </a:effectLst>
              </a:rPr>
              <a:t>erm Suspension</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2133600"/>
            <a:ext cx="8382000" cy="2259013"/>
          </a:xfrm>
        </p:spPr>
        <p:txBody>
          <a:bodyPr/>
          <a:lstStyle/>
          <a:p>
            <a:pPr eaLnBrk="1" hangingPunct="1">
              <a:defRPr/>
            </a:pPr>
            <a:r>
              <a:rPr lang="en-US" sz="3600" dirty="0" smtClean="0">
                <a:effectLst>
                  <a:outerShdw blurRad="38100" dist="38100" dir="2700000" algn="tl">
                    <a:srgbClr val="000000">
                      <a:alpha val="43137"/>
                    </a:srgbClr>
                  </a:outerShdw>
                </a:effectLst>
              </a:rPr>
              <a:t>Less than 10 school days</a:t>
            </a:r>
            <a:endParaRPr lang="en-US" sz="3600" dirty="0">
              <a:effectLst>
                <a:outerShdw blurRad="38100" dist="38100" dir="2700000" algn="tl">
                  <a:srgbClr val="000000">
                    <a:alpha val="43137"/>
                  </a:srgbClr>
                </a:outerShdw>
              </a:effectLst>
            </a:endParaRPr>
          </a:p>
          <a:p>
            <a:pPr eaLnBrk="1" hangingPunct="1">
              <a:defRPr/>
            </a:pPr>
            <a:r>
              <a:rPr lang="en-US" sz="3600" dirty="0" smtClean="0">
                <a:effectLst>
                  <a:outerShdw blurRad="38100" dist="38100" dir="2700000" algn="tl">
                    <a:srgbClr val="000000">
                      <a:alpha val="43137"/>
                    </a:srgbClr>
                  </a:outerShdw>
                </a:effectLst>
              </a:rPr>
              <a:t>Services must be provided after 5 days</a:t>
            </a:r>
          </a:p>
          <a:p>
            <a:pPr lvl="1" eaLnBrk="1" hangingPunct="1">
              <a:defRPr/>
            </a:pPr>
            <a:r>
              <a:rPr lang="en-US" sz="3200" dirty="0" smtClean="0">
                <a:effectLst>
                  <a:outerShdw blurRad="38100" dist="38100" dir="2700000" algn="tl">
                    <a:srgbClr val="000000">
                      <a:alpha val="43137"/>
                    </a:srgbClr>
                  </a:outerShdw>
                </a:effectLst>
              </a:rPr>
              <a:t>Includes Special Needs students</a:t>
            </a:r>
            <a:endParaRPr lang="en-US" sz="3200" dirty="0">
              <a:effectLst>
                <a:outerShdw blurRad="38100" dist="38100" dir="2700000" algn="tl">
                  <a:srgbClr val="000000">
                    <a:alpha val="43137"/>
                  </a:srgbClr>
                </a:outerShdw>
              </a:effectLst>
            </a:endParaRPr>
          </a:p>
          <a:p>
            <a:pPr eaLnBrk="1" hangingPunct="1">
              <a:defRPr/>
            </a:pPr>
            <a:r>
              <a:rPr lang="en-US" sz="3600" dirty="0">
                <a:effectLst>
                  <a:outerShdw blurRad="38100" dist="38100" dir="2700000" algn="tl">
                    <a:srgbClr val="000000">
                      <a:alpha val="43137"/>
                    </a:srgbClr>
                  </a:outerShdw>
                </a:effectLst>
              </a:rPr>
              <a:t>Due Process </a:t>
            </a:r>
            <a:r>
              <a:rPr lang="en-US" sz="3600" dirty="0" smtClean="0">
                <a:effectLst>
                  <a:outerShdw blurRad="38100" dist="38100" dir="2700000" algn="tl">
                    <a:srgbClr val="000000">
                      <a:alpha val="43137"/>
                    </a:srgbClr>
                  </a:outerShdw>
                </a:effectLst>
              </a:rPr>
              <a:t>required</a:t>
            </a:r>
            <a:endParaRPr lang="en-US" sz="3600" dirty="0">
              <a:effectLst>
                <a:outerShdw blurRad="38100" dist="38100" dir="2700000" algn="tl">
                  <a:srgbClr val="000000">
                    <a:alpha val="43137"/>
                  </a:srgbClr>
                </a:outerShdw>
              </a:effectLst>
            </a:endParaRPr>
          </a:p>
        </p:txBody>
      </p:sp>
      <p:sp>
        <p:nvSpPr>
          <p:cNvPr id="5" name="Rounded Rectangle 4"/>
          <p:cNvSpPr/>
          <p:nvPr/>
        </p:nvSpPr>
        <p:spPr bwMode="auto">
          <a:xfrm>
            <a:off x="6096000" y="228600"/>
            <a:ext cx="2819400" cy="6096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en-US" sz="2400" u="sng" dirty="0">
                <a:solidFill>
                  <a:schemeClr val="tx1"/>
                </a:solidFill>
                <a:effectLst>
                  <a:outerShdw blurRad="38100" dist="38100" dir="2700000" algn="tl">
                    <a:srgbClr val="000000">
                      <a:alpha val="43137"/>
                    </a:srgbClr>
                  </a:outerShdw>
                </a:effectLst>
              </a:rPr>
              <a:t>N.J.A.C. 6A:16-7.2,3</a:t>
            </a:r>
            <a:endParaRPr lang="en-US" sz="2400" dirty="0">
              <a:solidFill>
                <a:schemeClr val="tx1"/>
              </a:solidFill>
              <a:effectLst>
                <a:outerShdw blurRad="38100" dist="38100" dir="2700000" algn="tl">
                  <a:srgbClr val="000000">
                    <a:alpha val="43137"/>
                  </a:srgbClr>
                </a:outerShdw>
              </a:effectLst>
            </a:endParaRPr>
          </a:p>
        </p:txBody>
      </p:sp>
      <p:sp>
        <p:nvSpPr>
          <p:cNvPr id="38918" name="TextBox 5"/>
          <p:cNvSpPr txBox="1">
            <a:spLocks noChangeArrowheads="1"/>
          </p:cNvSpPr>
          <p:nvPr/>
        </p:nvSpPr>
        <p:spPr bwMode="auto">
          <a:xfrm>
            <a:off x="8634413" y="6365875"/>
            <a:ext cx="423862" cy="369888"/>
          </a:xfrm>
          <a:prstGeom prst="rect">
            <a:avLst/>
          </a:prstGeom>
          <a:noFill/>
          <a:ln w="9525">
            <a:noFill/>
            <a:miter lim="800000"/>
            <a:headEnd/>
            <a:tailEnd/>
          </a:ln>
        </p:spPr>
        <p:txBody>
          <a:bodyPr wrap="none">
            <a:spAutoFit/>
          </a:bodyPr>
          <a:lstStyle/>
          <a:p>
            <a:r>
              <a:rPr lang="en-US"/>
              <a:t>11</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a:solidFill>
                  <a:schemeClr val="tx2"/>
                </a:solidFill>
                <a:effectLst>
                  <a:outerShdw blurRad="38100" dist="38100" dir="2700000" algn="tl" rotWithShape="0">
                    <a:srgbClr val="000000">
                      <a:alpha val="43137"/>
                    </a:srgbClr>
                  </a:outerShdw>
                </a:effectLst>
              </a:rPr>
              <a:t>S</a:t>
            </a:r>
            <a:r>
              <a:rPr smtClean="0">
                <a:solidFill>
                  <a:schemeClr val="tx2"/>
                </a:solidFill>
                <a:effectLst>
                  <a:outerShdw blurRad="38100" dist="38100" dir="2700000" algn="tl" rotWithShape="0">
                    <a:srgbClr val="000000">
                      <a:alpha val="43137"/>
                    </a:srgbClr>
                  </a:outerShdw>
                </a:effectLst>
              </a:rPr>
              <a:t>hort </a:t>
            </a:r>
            <a:r>
              <a:rPr>
                <a:solidFill>
                  <a:schemeClr val="tx2"/>
                </a:solidFill>
                <a:effectLst>
                  <a:outerShdw blurRad="38100" dist="38100" dir="2700000" algn="tl" rotWithShape="0">
                    <a:srgbClr val="000000">
                      <a:alpha val="43137"/>
                    </a:srgbClr>
                  </a:outerShdw>
                </a:effectLst>
              </a:rPr>
              <a:t>T</a:t>
            </a:r>
            <a:r>
              <a:rPr smtClean="0">
                <a:solidFill>
                  <a:schemeClr val="tx2"/>
                </a:solidFill>
                <a:effectLst>
                  <a:outerShdw blurRad="38100" dist="38100" dir="2700000" algn="tl" rotWithShape="0">
                    <a:srgbClr val="000000">
                      <a:alpha val="43137"/>
                    </a:srgbClr>
                  </a:outerShdw>
                </a:effectLst>
              </a:rPr>
              <a:t>erm Suspension (2)</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219200"/>
            <a:ext cx="8382000" cy="4505325"/>
          </a:xfrm>
        </p:spPr>
        <p:txBody>
          <a:bodyPr/>
          <a:lstStyle/>
          <a:p>
            <a:pPr eaLnBrk="1" hangingPunct="1">
              <a:defRPr/>
            </a:pPr>
            <a:r>
              <a:rPr lang="en-US" sz="3600" dirty="0">
                <a:effectLst>
                  <a:outerShdw blurRad="38100" dist="38100" dir="2700000" algn="tl">
                    <a:srgbClr val="000000">
                      <a:alpha val="43137"/>
                    </a:srgbClr>
                  </a:outerShdw>
                </a:effectLst>
              </a:rPr>
              <a:t>Due Process requires informal hearing </a:t>
            </a:r>
            <a:r>
              <a:rPr lang="en-US" sz="3600" dirty="0" smtClean="0">
                <a:effectLst>
                  <a:outerShdw blurRad="38100" dist="38100" dir="2700000" algn="tl">
                    <a:srgbClr val="000000">
                      <a:alpha val="43137"/>
                    </a:srgbClr>
                  </a:outerShdw>
                </a:effectLst>
              </a:rPr>
              <a:t>only</a:t>
            </a:r>
          </a:p>
          <a:p>
            <a:pPr lvl="1" eaLnBrk="1" hangingPunct="1">
              <a:defRPr/>
            </a:pPr>
            <a:r>
              <a:rPr lang="en-US" dirty="0" smtClean="0">
                <a:effectLst>
                  <a:outerShdw blurRad="38100" dist="38100" dir="2700000" algn="tl">
                    <a:srgbClr val="000000">
                      <a:alpha val="43137"/>
                    </a:srgbClr>
                  </a:outerShdw>
                </a:effectLst>
              </a:rPr>
              <a:t>No right to counsel</a:t>
            </a:r>
          </a:p>
          <a:p>
            <a:pPr lvl="1" eaLnBrk="1" hangingPunct="1">
              <a:defRPr/>
            </a:pPr>
            <a:r>
              <a:rPr lang="en-US" dirty="0" smtClean="0">
                <a:effectLst>
                  <a:outerShdw blurRad="38100" dist="38100" dir="2700000" algn="tl">
                    <a:srgbClr val="000000">
                      <a:alpha val="43137"/>
                    </a:srgbClr>
                  </a:outerShdw>
                </a:effectLst>
              </a:rPr>
              <a:t>No right to confront witnesses</a:t>
            </a:r>
          </a:p>
          <a:p>
            <a:pPr lvl="1" eaLnBrk="1" hangingPunct="1">
              <a:defRPr/>
            </a:pPr>
            <a:r>
              <a:rPr lang="en-US" dirty="0" smtClean="0">
                <a:effectLst>
                  <a:outerShdw blurRad="38100" dist="38100" dir="2700000" algn="tl">
                    <a:srgbClr val="000000">
                      <a:alpha val="43137"/>
                    </a:srgbClr>
                  </a:outerShdw>
                </a:effectLst>
              </a:rPr>
              <a:t>Must be held before suspension occurs</a:t>
            </a:r>
          </a:p>
          <a:p>
            <a:pPr lvl="1" eaLnBrk="1" hangingPunct="1">
              <a:defRPr/>
            </a:pPr>
            <a:r>
              <a:rPr lang="en-US" dirty="0" smtClean="0">
                <a:effectLst>
                  <a:outerShdw blurRad="38100" dist="38100" dir="2700000" algn="tl">
                    <a:srgbClr val="000000">
                      <a:alpha val="43137"/>
                    </a:srgbClr>
                  </a:outerShdw>
                </a:effectLst>
              </a:rPr>
              <a:t>Student allowed opportunity to present their side of the story</a:t>
            </a:r>
          </a:p>
          <a:p>
            <a:pPr lvl="1" eaLnBrk="1" hangingPunct="1">
              <a:defRPr/>
            </a:pPr>
            <a:r>
              <a:rPr lang="en-US" dirty="0" smtClean="0">
                <a:effectLst>
                  <a:outerShdw blurRad="38100" dist="38100" dir="2700000" algn="tl">
                    <a:srgbClr val="000000">
                      <a:alpha val="43137"/>
                    </a:srgbClr>
                  </a:outerShdw>
                </a:effectLst>
              </a:rPr>
              <a:t>Can be conducted by school administrator or designee</a:t>
            </a:r>
          </a:p>
          <a:p>
            <a:pPr lvl="1" eaLnBrk="1" hangingPunct="1">
              <a:defRPr/>
            </a:pPr>
            <a:r>
              <a:rPr lang="en-US" dirty="0" smtClean="0">
                <a:effectLst>
                  <a:outerShdw blurRad="38100" dist="38100" dir="2700000" algn="tl">
                    <a:srgbClr val="000000">
                      <a:alpha val="43137"/>
                    </a:srgbClr>
                  </a:outerShdw>
                </a:effectLst>
              </a:rPr>
              <a:t>Student may be immediately removed if presents threat or danger</a:t>
            </a:r>
            <a:endParaRPr lang="en-US" dirty="0">
              <a:effectLst>
                <a:outerShdw blurRad="38100" dist="38100" dir="2700000" algn="tl">
                  <a:srgbClr val="000000">
                    <a:alpha val="43137"/>
                  </a:srgbClr>
                </a:outerShdw>
              </a:effectLst>
            </a:endParaRPr>
          </a:p>
        </p:txBody>
      </p:sp>
      <p:sp>
        <p:nvSpPr>
          <p:cNvPr id="40963"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12</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a:solidFill>
                  <a:schemeClr val="tx2"/>
                </a:solidFill>
                <a:effectLst>
                  <a:outerShdw blurRad="38100" dist="38100" dir="2700000" algn="tl" rotWithShape="0">
                    <a:srgbClr val="000000">
                      <a:alpha val="43137"/>
                    </a:srgbClr>
                  </a:outerShdw>
                </a:effectLst>
              </a:rPr>
              <a:t>S</a:t>
            </a:r>
            <a:r>
              <a:rPr smtClean="0">
                <a:solidFill>
                  <a:schemeClr val="tx2"/>
                </a:solidFill>
                <a:effectLst>
                  <a:outerShdw blurRad="38100" dist="38100" dir="2700000" algn="tl" rotWithShape="0">
                    <a:srgbClr val="000000">
                      <a:alpha val="43137"/>
                    </a:srgbClr>
                  </a:outerShdw>
                </a:effectLst>
              </a:rPr>
              <a:t>hort </a:t>
            </a:r>
            <a:r>
              <a:rPr>
                <a:solidFill>
                  <a:schemeClr val="tx2"/>
                </a:solidFill>
                <a:effectLst>
                  <a:outerShdw blurRad="38100" dist="38100" dir="2700000" algn="tl" rotWithShape="0">
                    <a:srgbClr val="000000">
                      <a:alpha val="43137"/>
                    </a:srgbClr>
                  </a:outerShdw>
                </a:effectLst>
              </a:rPr>
              <a:t>T</a:t>
            </a:r>
            <a:r>
              <a:rPr smtClean="0">
                <a:solidFill>
                  <a:schemeClr val="tx2"/>
                </a:solidFill>
                <a:effectLst>
                  <a:outerShdw blurRad="38100" dist="38100" dir="2700000" algn="tl" rotWithShape="0">
                    <a:srgbClr val="000000">
                      <a:alpha val="43137"/>
                    </a:srgbClr>
                  </a:outerShdw>
                </a:effectLst>
              </a:rPr>
              <a:t>erm Suspension (3)</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219200"/>
            <a:ext cx="8382000" cy="4592638"/>
          </a:xfrm>
        </p:spPr>
        <p:txBody>
          <a:bodyPr/>
          <a:lstStyle/>
          <a:p>
            <a:pPr eaLnBrk="1" hangingPunct="1">
              <a:defRPr/>
            </a:pPr>
            <a:r>
              <a:rPr lang="en-US" sz="3600" dirty="0">
                <a:effectLst>
                  <a:outerShdw blurRad="38100" dist="38100" dir="2700000" algn="tl">
                    <a:srgbClr val="000000">
                      <a:alpha val="43137"/>
                    </a:srgbClr>
                  </a:outerShdw>
                </a:effectLst>
              </a:rPr>
              <a:t>Right to notice of penalties for specific </a:t>
            </a:r>
            <a:r>
              <a:rPr lang="en-US" sz="3600" dirty="0" smtClean="0">
                <a:effectLst>
                  <a:outerShdw blurRad="38100" dist="38100" dir="2700000" algn="tl">
                    <a:srgbClr val="000000">
                      <a:alpha val="43137"/>
                    </a:srgbClr>
                  </a:outerShdw>
                </a:effectLst>
              </a:rPr>
              <a:t>misconduct</a:t>
            </a:r>
          </a:p>
          <a:p>
            <a:pPr eaLnBrk="1" hangingPunct="1">
              <a:defRPr/>
            </a:pPr>
            <a:r>
              <a:rPr lang="en-US" dirty="0">
                <a:effectLst>
                  <a:outerShdw blurRad="38100" dist="38100" dir="2700000" algn="tl">
                    <a:srgbClr val="000000">
                      <a:alpha val="43137"/>
                    </a:srgbClr>
                  </a:outerShdw>
                </a:effectLst>
              </a:rPr>
              <a:t>What behavior is expected of the student</a:t>
            </a:r>
          </a:p>
          <a:p>
            <a:pPr eaLnBrk="1" hangingPunct="1">
              <a:defRPr/>
            </a:pPr>
            <a:r>
              <a:rPr lang="en-US" dirty="0">
                <a:effectLst>
                  <a:outerShdw blurRad="38100" dist="38100" dir="2700000" algn="tl">
                    <a:srgbClr val="000000">
                      <a:alpha val="43137"/>
                    </a:srgbClr>
                  </a:outerShdw>
                </a:effectLst>
              </a:rPr>
              <a:t>Comparable educational services to be provided within 5 days</a:t>
            </a:r>
          </a:p>
          <a:p>
            <a:pPr eaLnBrk="1" hangingPunct="1">
              <a:defRPr/>
            </a:pPr>
            <a:r>
              <a:rPr lang="en-US" dirty="0">
                <a:effectLst>
                  <a:outerShdw blurRad="38100" dist="38100" dir="2700000" algn="tl">
                    <a:srgbClr val="000000">
                      <a:alpha val="43137"/>
                    </a:srgbClr>
                  </a:outerShdw>
                </a:effectLst>
              </a:rPr>
              <a:t>Consistent with IEP</a:t>
            </a:r>
          </a:p>
          <a:p>
            <a:pPr eaLnBrk="1" hangingPunct="1">
              <a:defRPr/>
            </a:pPr>
            <a:r>
              <a:rPr lang="en-US" dirty="0">
                <a:effectLst>
                  <a:outerShdw blurRad="38100" dist="38100" dir="2700000" algn="tl">
                    <a:srgbClr val="000000">
                      <a:alpha val="43137"/>
                    </a:srgbClr>
                  </a:outerShdw>
                </a:effectLst>
              </a:rPr>
              <a:t>May deny participation in extracurricular activities/graduation exercise</a:t>
            </a:r>
          </a:p>
          <a:p>
            <a:pPr eaLnBrk="1" hangingPunct="1">
              <a:defRPr/>
            </a:pPr>
            <a:endParaRPr lang="en-US" dirty="0">
              <a:effectLst>
                <a:outerShdw blurRad="38100" dist="38100" dir="2700000" algn="tl">
                  <a:srgbClr val="000000">
                    <a:alpha val="43137"/>
                  </a:srgbClr>
                </a:outerShdw>
              </a:effectLst>
            </a:endParaRPr>
          </a:p>
        </p:txBody>
      </p:sp>
      <p:sp>
        <p:nvSpPr>
          <p:cNvPr id="43011"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13</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371600"/>
            <a:ext cx="8382000" cy="3052763"/>
          </a:xfrm>
        </p:spPr>
        <p:txBody>
          <a:bodyPr/>
          <a:lstStyle/>
          <a:p>
            <a:pPr eaLnBrk="1" hangingPunct="1">
              <a:defRPr/>
            </a:pPr>
            <a:r>
              <a:rPr lang="en-US" dirty="0" smtClean="0">
                <a:effectLst>
                  <a:outerShdw blurRad="38100" dist="38100" dir="2700000" algn="tl">
                    <a:srgbClr val="000000">
                      <a:alpha val="43137"/>
                    </a:srgbClr>
                  </a:outerShdw>
                </a:effectLst>
              </a:rPr>
              <a:t>More than 10 school days</a:t>
            </a:r>
            <a:endParaRPr lang="en-US" dirty="0">
              <a:effectLst>
                <a:outerShdw blurRad="38100" dist="38100" dir="2700000" algn="tl">
                  <a:srgbClr val="000000">
                    <a:alpha val="43137"/>
                  </a:srgbClr>
                </a:outerShdw>
              </a:effectLst>
            </a:endParaRPr>
          </a:p>
          <a:p>
            <a:pPr eaLnBrk="1" hangingPunct="1">
              <a:defRPr/>
            </a:pPr>
            <a:r>
              <a:rPr lang="en-US" dirty="0" smtClean="0">
                <a:effectLst>
                  <a:outerShdw blurRad="38100" dist="38100" dir="2700000" algn="tl">
                    <a:srgbClr val="000000">
                      <a:alpha val="43137"/>
                    </a:srgbClr>
                  </a:outerShdw>
                </a:effectLst>
              </a:rPr>
              <a:t>Must notify student prior to removal</a:t>
            </a:r>
          </a:p>
          <a:p>
            <a:pPr eaLnBrk="1" hangingPunct="1">
              <a:defRPr/>
            </a:pPr>
            <a:r>
              <a:rPr lang="en-US" dirty="0" smtClean="0">
                <a:effectLst>
                  <a:outerShdw blurRad="38100" dist="38100" dir="2700000" algn="tl">
                    <a:srgbClr val="000000">
                      <a:alpha val="43137"/>
                    </a:srgbClr>
                  </a:outerShdw>
                </a:effectLst>
              </a:rPr>
              <a:t>Must notify parent</a:t>
            </a:r>
            <a:endParaRPr lang="en-US" sz="2800" dirty="0">
              <a:effectLst>
                <a:outerShdw blurRad="38100" dist="38100" dir="2700000" algn="tl">
                  <a:srgbClr val="000000">
                    <a:alpha val="43137"/>
                  </a:srgbClr>
                </a:outerShdw>
              </a:effectLst>
            </a:endParaRPr>
          </a:p>
          <a:p>
            <a:pPr eaLnBrk="1" hangingPunct="1">
              <a:defRPr/>
            </a:pPr>
            <a:r>
              <a:rPr lang="en-US" dirty="0" smtClean="0">
                <a:effectLst>
                  <a:outerShdw blurRad="38100" dist="38100" dir="2700000" algn="tl">
                    <a:srgbClr val="000000">
                      <a:alpha val="43137"/>
                    </a:srgbClr>
                  </a:outerShdw>
                </a:effectLst>
              </a:rPr>
              <a:t>Must provide written notice to parent within 2 days of suspension</a:t>
            </a:r>
          </a:p>
          <a:p>
            <a:pPr eaLnBrk="1" hangingPunct="1">
              <a:defRPr/>
            </a:pPr>
            <a:r>
              <a:rPr lang="en-US" dirty="0" smtClean="0">
                <a:effectLst>
                  <a:outerShdw blurRad="38100" dist="38100" dir="2700000" algn="tl">
                    <a:srgbClr val="000000">
                      <a:alpha val="43137"/>
                    </a:srgbClr>
                  </a:outerShdw>
                </a:effectLst>
              </a:rPr>
              <a:t>Notice of charges with specificity</a:t>
            </a:r>
          </a:p>
        </p:txBody>
      </p:sp>
      <p:sp>
        <p:nvSpPr>
          <p:cNvPr id="5" name="Rounded Rectangle 4"/>
          <p:cNvSpPr/>
          <p:nvPr/>
        </p:nvSpPr>
        <p:spPr bwMode="auto">
          <a:xfrm>
            <a:off x="5867400" y="228600"/>
            <a:ext cx="2819400" cy="6096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en-US" sz="2400" u="sng" dirty="0">
                <a:solidFill>
                  <a:schemeClr val="tx1"/>
                </a:solidFill>
                <a:effectLst>
                  <a:outerShdw blurRad="38100" dist="38100" dir="2700000" algn="tl">
                    <a:srgbClr val="000000">
                      <a:alpha val="43137"/>
                    </a:srgbClr>
                  </a:outerShdw>
                </a:effectLst>
              </a:rPr>
              <a:t>N.J.A.C. </a:t>
            </a:r>
            <a:r>
              <a:rPr lang="en-US" sz="2400" u="sng" dirty="0">
                <a:solidFill>
                  <a:schemeClr val="tx1"/>
                </a:solidFill>
                <a:effectLst>
                  <a:outerShdw blurRad="38100" dist="38100" dir="2700000" algn="tl">
                    <a:srgbClr val="000000">
                      <a:alpha val="43137"/>
                    </a:srgbClr>
                  </a:outerShdw>
                </a:effectLst>
              </a:rPr>
              <a:t>6A-7.3</a:t>
            </a:r>
            <a:endParaRPr lang="en-US" sz="2400" dirty="0">
              <a:solidFill>
                <a:schemeClr val="tx1"/>
              </a:solidFill>
              <a:effectLst>
                <a:outerShdw blurRad="38100" dist="38100" dir="2700000" algn="tl">
                  <a:srgbClr val="000000">
                    <a:alpha val="43137"/>
                  </a:srgbClr>
                </a:outerShdw>
              </a:effectLst>
            </a:endParaRPr>
          </a:p>
        </p:txBody>
      </p:sp>
      <p:sp>
        <p:nvSpPr>
          <p:cNvPr id="45062" name="TextBox 5"/>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14</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 (2)</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371600"/>
            <a:ext cx="8382000" cy="2954338"/>
          </a:xfrm>
        </p:spPr>
        <p:txBody>
          <a:bodyPr/>
          <a:lstStyle/>
          <a:p>
            <a:pPr eaLnBrk="1" hangingPunct="1">
              <a:defRPr/>
            </a:pPr>
            <a:r>
              <a:rPr lang="en-US" dirty="0" smtClean="0">
                <a:effectLst>
                  <a:outerShdw blurRad="38100" dist="38100" dir="2700000" algn="tl">
                    <a:srgbClr val="000000">
                      <a:alpha val="43137"/>
                    </a:srgbClr>
                  </a:outerShdw>
                </a:effectLst>
              </a:rPr>
              <a:t>To provide comparable educational services after 5 days until student graduates or turns 20</a:t>
            </a:r>
          </a:p>
          <a:p>
            <a:pPr eaLnBrk="1" hangingPunct="1">
              <a:defRPr/>
            </a:pPr>
            <a:r>
              <a:rPr lang="en-US" dirty="0" smtClean="0">
                <a:effectLst>
                  <a:outerShdw blurRad="38100" dist="38100" dir="2700000" algn="tl">
                    <a:srgbClr val="000000">
                      <a:alpha val="43137"/>
                    </a:srgbClr>
                  </a:outerShdw>
                </a:effectLst>
              </a:rPr>
              <a:t>Consistent with IEP</a:t>
            </a:r>
          </a:p>
          <a:p>
            <a:pPr eaLnBrk="1" hangingPunct="1">
              <a:defRPr/>
            </a:pPr>
            <a:r>
              <a:rPr lang="en-US" dirty="0" smtClean="0">
                <a:effectLst>
                  <a:outerShdw blurRad="38100" dist="38100" dir="2700000" algn="tl">
                    <a:srgbClr val="000000">
                      <a:alpha val="43137"/>
                    </a:srgbClr>
                  </a:outerShdw>
                </a:effectLst>
              </a:rPr>
              <a:t>Legal Resource Available</a:t>
            </a:r>
          </a:p>
          <a:p>
            <a:pPr eaLnBrk="1" hangingPunct="1">
              <a:defRPr/>
            </a:pPr>
            <a:r>
              <a:rPr lang="en-US" dirty="0" smtClean="0">
                <a:effectLst>
                  <a:outerShdw blurRad="38100" dist="38100" dir="2700000" algn="tl">
                    <a:srgbClr val="000000">
                      <a:alpha val="43137"/>
                    </a:srgbClr>
                  </a:outerShdw>
                </a:effectLst>
              </a:rPr>
              <a:t>Manifestation determination for a student with a disability</a:t>
            </a:r>
            <a:endParaRPr lang="en-US" dirty="0">
              <a:effectLst>
                <a:outerShdw blurRad="38100" dist="38100" dir="2700000" algn="tl">
                  <a:srgbClr val="000000">
                    <a:alpha val="43137"/>
                  </a:srgbClr>
                </a:outerShdw>
              </a:effectLst>
            </a:endParaRPr>
          </a:p>
        </p:txBody>
      </p:sp>
      <p:sp>
        <p:nvSpPr>
          <p:cNvPr id="47107"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15</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 (3)</a:t>
            </a:r>
            <a:br>
              <a:rPr smtClean="0">
                <a:solidFill>
                  <a:schemeClr val="tx2"/>
                </a:solidFill>
                <a:effectLst>
                  <a:outerShdw blurRad="38100" dist="38100" dir="2700000" algn="tl" rotWithShape="0">
                    <a:srgbClr val="000000">
                      <a:alpha val="43137"/>
                    </a:srgbClr>
                  </a:outerShdw>
                </a:effectLst>
              </a:rPr>
            </a:br>
            <a:r>
              <a:rPr smtClean="0">
                <a:solidFill>
                  <a:schemeClr val="tx2"/>
                </a:solidFill>
                <a:effectLst>
                  <a:outerShdw blurRad="38100" dist="38100" dir="2700000" algn="tl" rotWithShape="0">
                    <a:srgbClr val="000000">
                      <a:alpha val="43137"/>
                    </a:srgbClr>
                  </a:outerShdw>
                </a:effectLst>
              </a:rPr>
              <a:t>Due Process Rights</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905000"/>
            <a:ext cx="8382000" cy="4038600"/>
          </a:xfrm>
        </p:spPr>
        <p:txBody>
          <a:bodyPr/>
          <a:lstStyle/>
          <a:p>
            <a:pPr eaLnBrk="1" hangingPunct="1">
              <a:defRPr/>
            </a:pPr>
            <a:r>
              <a:rPr lang="en-US" dirty="0" smtClean="0">
                <a:effectLst>
                  <a:outerShdw blurRad="38100" dist="38100" dir="2700000" algn="tl">
                    <a:srgbClr val="000000">
                      <a:alpha val="43137"/>
                    </a:srgbClr>
                  </a:outerShdw>
                </a:effectLst>
              </a:rPr>
              <a:t>Notice of specific charges</a:t>
            </a:r>
          </a:p>
          <a:p>
            <a:pPr eaLnBrk="1" hangingPunct="1">
              <a:defRPr/>
            </a:pPr>
            <a:r>
              <a:rPr lang="en-US" dirty="0">
                <a:effectLst>
                  <a:outerShdw blurRad="38100" dist="38100" dir="2700000" algn="tl">
                    <a:srgbClr val="000000">
                      <a:alpha val="43137"/>
                    </a:srgbClr>
                  </a:outerShdw>
                </a:effectLst>
              </a:rPr>
              <a:t>List of </a:t>
            </a:r>
            <a:r>
              <a:rPr lang="en-US" dirty="0" err="1">
                <a:effectLst>
                  <a:outerShdw blurRad="38100" dist="38100" dir="2700000" algn="tl">
                    <a:srgbClr val="000000">
                      <a:alpha val="43137"/>
                    </a:srgbClr>
                  </a:outerShdw>
                </a:effectLst>
              </a:rPr>
              <a:t>witnesess</a:t>
            </a:r>
            <a:r>
              <a:rPr lang="en-US" dirty="0">
                <a:effectLst>
                  <a:outerShdw blurRad="38100" dist="38100" dir="2700000" algn="tl">
                    <a:srgbClr val="000000">
                      <a:alpha val="43137"/>
                    </a:srgbClr>
                  </a:outerShdw>
                </a:effectLst>
              </a:rPr>
              <a:t>, statements and affidavits, all evidence </a:t>
            </a:r>
          </a:p>
          <a:p>
            <a:pPr eaLnBrk="1" hangingPunct="1">
              <a:defRPr/>
            </a:pPr>
            <a:r>
              <a:rPr lang="en-US" dirty="0">
                <a:effectLst>
                  <a:outerShdw blurRad="38100" dist="38100" dir="2700000" algn="tl">
                    <a:srgbClr val="000000">
                      <a:alpha val="43137"/>
                    </a:srgbClr>
                  </a:outerShdw>
                </a:effectLst>
              </a:rPr>
              <a:t>Formal hearing before </a:t>
            </a:r>
            <a:r>
              <a:rPr lang="en-US" dirty="0" smtClean="0">
                <a:effectLst>
                  <a:outerShdw blurRad="38100" dist="38100" dir="2700000" algn="tl">
                    <a:srgbClr val="000000">
                      <a:alpha val="43137"/>
                    </a:srgbClr>
                  </a:outerShdw>
                </a:effectLst>
              </a:rPr>
              <a:t>BOE/Committee</a:t>
            </a:r>
            <a:endParaRPr lang="en-US" dirty="0">
              <a:effectLst>
                <a:outerShdw blurRad="38100" dist="38100" dir="2700000" algn="tl">
                  <a:srgbClr val="000000">
                    <a:alpha val="43137"/>
                  </a:srgbClr>
                </a:outerShdw>
              </a:effectLst>
            </a:endParaRPr>
          </a:p>
          <a:p>
            <a:pPr eaLnBrk="1" hangingPunct="1">
              <a:defRPr/>
            </a:pPr>
            <a:r>
              <a:rPr lang="en-US" dirty="0">
                <a:effectLst>
                  <a:outerShdw blurRad="38100" dist="38100" dir="2700000" algn="tl">
                    <a:srgbClr val="000000">
                      <a:alpha val="43137"/>
                    </a:srgbClr>
                  </a:outerShdw>
                </a:effectLst>
              </a:rPr>
              <a:t>Opportunity to confront and cross-examine witnesses</a:t>
            </a:r>
          </a:p>
          <a:p>
            <a:pPr eaLnBrk="1" hangingPunct="1">
              <a:defRPr/>
            </a:pPr>
            <a:r>
              <a:rPr lang="en-US" dirty="0">
                <a:effectLst>
                  <a:outerShdw blurRad="38100" dist="38100" dir="2700000" algn="tl">
                    <a:srgbClr val="000000">
                      <a:alpha val="43137"/>
                    </a:srgbClr>
                  </a:outerShdw>
                </a:effectLst>
              </a:rPr>
              <a:t>Counsel permitted</a:t>
            </a:r>
          </a:p>
          <a:p>
            <a:pPr eaLnBrk="1" hangingPunct="1">
              <a:defRPr/>
            </a:pPr>
            <a:endParaRPr lang="en-US" dirty="0">
              <a:effectLst>
                <a:outerShdw blurRad="38100" dist="38100" dir="2700000" algn="tl">
                  <a:srgbClr val="000000">
                    <a:alpha val="43137"/>
                  </a:srgbClr>
                </a:outerShdw>
              </a:effectLst>
            </a:endParaRPr>
          </a:p>
        </p:txBody>
      </p:sp>
      <p:sp>
        <p:nvSpPr>
          <p:cNvPr id="49155"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16</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 (4)</a:t>
            </a:r>
            <a:br>
              <a:rPr smtClean="0">
                <a:solidFill>
                  <a:schemeClr val="tx2"/>
                </a:solidFill>
                <a:effectLst>
                  <a:outerShdw blurRad="38100" dist="38100" dir="2700000" algn="tl" rotWithShape="0">
                    <a:srgbClr val="000000">
                      <a:alpha val="43137"/>
                    </a:srgbClr>
                  </a:outerShdw>
                </a:effectLst>
              </a:rPr>
            </a:b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447800"/>
            <a:ext cx="8382000" cy="5022850"/>
          </a:xfrm>
        </p:spPr>
        <p:txBody>
          <a:bodyPr/>
          <a:lstStyle/>
          <a:p>
            <a:pPr eaLnBrk="1" hangingPunct="1">
              <a:defRPr/>
            </a:pPr>
            <a:r>
              <a:rPr lang="en-US" u="sng" dirty="0">
                <a:effectLst>
                  <a:outerShdw blurRad="38100" dist="38100" dir="2700000" algn="tl">
                    <a:srgbClr val="000000">
                      <a:alpha val="43137"/>
                    </a:srgbClr>
                  </a:outerShdw>
                </a:effectLst>
              </a:rPr>
              <a:t>Dixon v. Alabama</a:t>
            </a:r>
            <a:r>
              <a:rPr lang="en-US" dirty="0">
                <a:effectLst>
                  <a:outerShdw blurRad="38100" dist="38100" dir="2700000" algn="tl">
                    <a:srgbClr val="000000">
                      <a:alpha val="43137"/>
                    </a:srgbClr>
                  </a:outerShdw>
                </a:effectLst>
              </a:rPr>
              <a:t>, 294 F.2d 150 (5</a:t>
            </a:r>
            <a:r>
              <a:rPr lang="en-US" baseline="30000" dirty="0">
                <a:effectLst>
                  <a:outerShdw blurRad="38100" dist="38100" dir="2700000" algn="tl">
                    <a:srgbClr val="000000">
                      <a:alpha val="43137"/>
                    </a:srgbClr>
                  </a:outerShdw>
                </a:effectLst>
              </a:rPr>
              <a:t>th</a:t>
            </a:r>
            <a:r>
              <a:rPr lang="en-US" dirty="0">
                <a:effectLst>
                  <a:outerShdw blurRad="38100" dist="38100" dir="2700000" algn="tl">
                    <a:srgbClr val="000000">
                      <a:alpha val="43137"/>
                    </a:srgbClr>
                  </a:outerShdw>
                </a:effectLst>
              </a:rPr>
              <a:t> Cir. 1961</a:t>
            </a:r>
            <a:r>
              <a:rPr lang="en-US" i="1" dirty="0">
                <a:effectLst>
                  <a:outerShdw blurRad="38100" dist="38100" dir="2700000" algn="tl">
                    <a:srgbClr val="000000">
                      <a:alpha val="43137"/>
                    </a:srgbClr>
                  </a:outerShdw>
                </a:effectLst>
              </a:rPr>
              <a:t>), cert. den</a:t>
            </a:r>
            <a:r>
              <a:rPr lang="en-US" dirty="0">
                <a:effectLst>
                  <a:outerShdw blurRad="38100" dist="38100" dir="2700000" algn="tl">
                    <a:srgbClr val="000000">
                      <a:alpha val="43137"/>
                    </a:srgbClr>
                  </a:outerShdw>
                </a:effectLst>
              </a:rPr>
              <a:t>. 368 U.S. 930 (1961</a:t>
            </a:r>
            <a:r>
              <a:rPr lang="en-US" dirty="0" smtClean="0">
                <a:effectLst>
                  <a:outerShdw blurRad="38100" dist="38100" dir="2700000" algn="tl">
                    <a:srgbClr val="000000">
                      <a:alpha val="43137"/>
                    </a:srgbClr>
                  </a:outerShdw>
                </a:effectLst>
              </a:rPr>
              <a:t>)</a:t>
            </a:r>
          </a:p>
          <a:p>
            <a:pPr eaLnBrk="1" hangingPunct="1">
              <a:defRPr/>
            </a:pPr>
            <a:r>
              <a:rPr lang="en-US" u="sng" dirty="0">
                <a:effectLst>
                  <a:outerShdw blurRad="38100" dist="38100" dir="2700000" algn="tl">
                    <a:srgbClr val="000000">
                      <a:alpha val="43137"/>
                    </a:srgbClr>
                  </a:outerShdw>
                </a:effectLst>
              </a:rPr>
              <a:t>Goss v. Lopez</a:t>
            </a:r>
            <a:r>
              <a:rPr lang="en-US" dirty="0">
                <a:effectLst>
                  <a:outerShdw blurRad="38100" dist="38100" dir="2700000" algn="tl">
                    <a:srgbClr val="000000">
                      <a:alpha val="43137"/>
                    </a:srgbClr>
                  </a:outerShdw>
                </a:effectLst>
              </a:rPr>
              <a:t>, 419 U.S. 565 ( 1975</a:t>
            </a:r>
            <a:r>
              <a:rPr lang="en-US" dirty="0" smtClean="0">
                <a:effectLst>
                  <a:outerShdw blurRad="38100" dist="38100" dir="2700000" algn="tl">
                    <a:srgbClr val="000000">
                      <a:alpha val="43137"/>
                    </a:srgbClr>
                  </a:outerShdw>
                </a:effectLst>
              </a:rPr>
              <a:t>)</a:t>
            </a:r>
          </a:p>
          <a:p>
            <a:pPr eaLnBrk="1" hangingPunct="1">
              <a:defRPr/>
            </a:pPr>
            <a:r>
              <a:rPr lang="en-US" dirty="0" smtClean="0">
                <a:effectLst>
                  <a:outerShdw blurRad="38100" dist="38100" dir="2700000" algn="tl">
                    <a:srgbClr val="000000">
                      <a:alpha val="43137"/>
                    </a:srgbClr>
                  </a:outerShdw>
                </a:effectLst>
              </a:rPr>
              <a:t>Minimal </a:t>
            </a:r>
            <a:r>
              <a:rPr lang="en-US" dirty="0">
                <a:effectLst>
                  <a:outerShdw blurRad="38100" dist="38100" dir="2700000" algn="tl">
                    <a:srgbClr val="000000">
                      <a:alpha val="43137"/>
                    </a:srgbClr>
                  </a:outerShdw>
                </a:effectLst>
              </a:rPr>
              <a:t>due process for short term suspension; full due process hearing </a:t>
            </a:r>
            <a:r>
              <a:rPr lang="en-US" dirty="0" smtClean="0">
                <a:effectLst>
                  <a:outerShdw blurRad="38100" dist="38100" dir="2700000" algn="tl">
                    <a:srgbClr val="000000">
                      <a:alpha val="43137"/>
                    </a:srgbClr>
                  </a:outerShdw>
                </a:effectLst>
              </a:rPr>
              <a:t>for long </a:t>
            </a:r>
            <a:r>
              <a:rPr lang="en-US" dirty="0">
                <a:effectLst>
                  <a:outerShdw blurRad="38100" dist="38100" dir="2700000" algn="tl">
                    <a:srgbClr val="000000">
                      <a:alpha val="43137"/>
                    </a:srgbClr>
                  </a:outerShdw>
                </a:effectLst>
              </a:rPr>
              <a:t>t</a:t>
            </a:r>
            <a:r>
              <a:rPr lang="en-US" dirty="0" smtClean="0">
                <a:effectLst>
                  <a:outerShdw blurRad="38100" dist="38100" dir="2700000" algn="tl">
                    <a:srgbClr val="000000">
                      <a:alpha val="43137"/>
                    </a:srgbClr>
                  </a:outerShdw>
                </a:effectLst>
              </a:rPr>
              <a:t>erm </a:t>
            </a:r>
            <a:r>
              <a:rPr lang="en-US" dirty="0">
                <a:effectLst>
                  <a:outerShdw blurRad="38100" dist="38100" dir="2700000" algn="tl">
                    <a:srgbClr val="000000">
                      <a:alpha val="43137"/>
                    </a:srgbClr>
                  </a:outerShdw>
                </a:effectLst>
              </a:rPr>
              <a:t>s</a:t>
            </a:r>
            <a:r>
              <a:rPr lang="en-US" dirty="0" smtClean="0">
                <a:effectLst>
                  <a:outerShdw blurRad="38100" dist="38100" dir="2700000" algn="tl">
                    <a:srgbClr val="000000">
                      <a:alpha val="43137"/>
                    </a:srgbClr>
                  </a:outerShdw>
                </a:effectLst>
              </a:rPr>
              <a:t>uspension</a:t>
            </a:r>
            <a:endParaRPr lang="en-US" dirty="0">
              <a:effectLst>
                <a:outerShdw blurRad="38100" dist="38100" dir="2700000" algn="tl">
                  <a:srgbClr val="000000">
                    <a:alpha val="43137"/>
                  </a:srgbClr>
                </a:outerShdw>
              </a:effectLst>
            </a:endParaRPr>
          </a:p>
          <a:p>
            <a:pPr eaLnBrk="1" hangingPunct="1">
              <a:defRPr/>
            </a:pPr>
            <a:endParaRPr lang="en-US" dirty="0"/>
          </a:p>
          <a:p>
            <a:pPr eaLnBrk="1" hangingPunct="1">
              <a:defRPr/>
            </a:pPr>
            <a:endParaRPr lang="en-US" dirty="0" smtClean="0"/>
          </a:p>
          <a:p>
            <a:pPr eaLnBrk="1" hangingPunct="1">
              <a:defRPr/>
            </a:pPr>
            <a:endParaRPr lang="en-US" dirty="0">
              <a:effectLst>
                <a:outerShdw blurRad="38100" dist="38100" dir="2700000" algn="tl">
                  <a:srgbClr val="000000">
                    <a:alpha val="43137"/>
                  </a:srgbClr>
                </a:outerShdw>
              </a:effectLst>
            </a:endParaRPr>
          </a:p>
          <a:p>
            <a:pPr eaLnBrk="1" hangingPunct="1">
              <a:defRPr/>
            </a:pPr>
            <a:endParaRPr lang="en-US" dirty="0">
              <a:effectLst>
                <a:outerShdw blurRad="38100" dist="38100" dir="2700000" algn="tl">
                  <a:srgbClr val="000000">
                    <a:alpha val="43137"/>
                  </a:srgbClr>
                </a:outerShdw>
              </a:effectLst>
            </a:endParaRPr>
          </a:p>
        </p:txBody>
      </p:sp>
      <p:sp>
        <p:nvSpPr>
          <p:cNvPr id="51203"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17</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 (5)</a:t>
            </a:r>
            <a:br>
              <a:rPr smtClean="0">
                <a:solidFill>
                  <a:schemeClr val="tx2"/>
                </a:solidFill>
                <a:effectLst>
                  <a:outerShdw blurRad="38100" dist="38100" dir="2700000" algn="tl" rotWithShape="0">
                    <a:srgbClr val="000000">
                      <a:alpha val="43137"/>
                    </a:srgbClr>
                  </a:outerShdw>
                </a:effectLst>
              </a:rPr>
            </a:b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447800"/>
            <a:ext cx="8382000" cy="4924425"/>
          </a:xfrm>
        </p:spPr>
        <p:txBody>
          <a:bodyPr/>
          <a:lstStyle/>
          <a:p>
            <a:pPr eaLnBrk="1" hangingPunct="1">
              <a:defRPr/>
            </a:pPr>
            <a:r>
              <a:rPr lang="en-US" dirty="0">
                <a:effectLst>
                  <a:outerShdw blurRad="38100" dist="38100" dir="2700000" algn="tl">
                    <a:srgbClr val="000000">
                      <a:alpha val="43137"/>
                    </a:srgbClr>
                  </a:outerShdw>
                </a:effectLst>
              </a:rPr>
              <a:t>Hearing must take place within 30 days</a:t>
            </a:r>
          </a:p>
          <a:p>
            <a:pPr eaLnBrk="1" hangingPunct="1">
              <a:defRPr/>
            </a:pPr>
            <a:r>
              <a:rPr lang="en-US" dirty="0">
                <a:effectLst>
                  <a:outerShdw blurRad="38100" dist="38100" dir="2700000" algn="tl">
                    <a:srgbClr val="000000">
                      <a:alpha val="43137"/>
                    </a:srgbClr>
                  </a:outerShdw>
                </a:effectLst>
              </a:rPr>
              <a:t>Suspension cannot be continued beyond 2</a:t>
            </a:r>
            <a:r>
              <a:rPr lang="en-US" baseline="30000" dirty="0">
                <a:effectLst>
                  <a:outerShdw blurRad="38100" dist="38100" dir="2700000" algn="tl">
                    <a:srgbClr val="000000">
                      <a:alpha val="43137"/>
                    </a:srgbClr>
                  </a:outerShdw>
                </a:effectLst>
              </a:rPr>
              <a:t>nd</a:t>
            </a:r>
            <a:r>
              <a:rPr lang="en-US" dirty="0">
                <a:effectLst>
                  <a:outerShdw blurRad="38100" dist="38100" dir="2700000" algn="tl">
                    <a:srgbClr val="000000">
                      <a:alpha val="43137"/>
                    </a:srgbClr>
                  </a:outerShdw>
                </a:effectLst>
              </a:rPr>
              <a:t> regular meeting of </a:t>
            </a:r>
            <a:r>
              <a:rPr lang="en-US" dirty="0" smtClean="0">
                <a:effectLst>
                  <a:outerShdw blurRad="38100" dist="38100" dir="2700000" algn="tl">
                    <a:srgbClr val="000000">
                      <a:alpha val="43137"/>
                    </a:srgbClr>
                  </a:outerShdw>
                </a:effectLst>
              </a:rPr>
              <a:t>BOE without </a:t>
            </a:r>
            <a:r>
              <a:rPr lang="en-US" dirty="0">
                <a:effectLst>
                  <a:outerShdw blurRad="38100" dist="38100" dir="2700000" algn="tl">
                    <a:srgbClr val="000000">
                      <a:alpha val="43137"/>
                    </a:srgbClr>
                  </a:outerShdw>
                </a:effectLst>
              </a:rPr>
              <a:t>Board action to extend it.  N.J.S.A. 18A:37-5</a:t>
            </a:r>
          </a:p>
          <a:p>
            <a:pPr eaLnBrk="1" hangingPunct="1">
              <a:defRPr/>
            </a:pPr>
            <a:r>
              <a:rPr lang="en-US" dirty="0">
                <a:effectLst>
                  <a:outerShdw blurRad="38100" dist="38100" dir="2700000" algn="tl">
                    <a:srgbClr val="000000">
                      <a:alpha val="43137"/>
                    </a:srgbClr>
                  </a:outerShdw>
                </a:effectLst>
              </a:rPr>
              <a:t>Board must determine whether to continue the suspension based on nature </a:t>
            </a:r>
            <a:r>
              <a:rPr lang="en-US" dirty="0" smtClean="0">
                <a:effectLst>
                  <a:outerShdw blurRad="38100" dist="38100" dir="2700000" algn="tl">
                    <a:srgbClr val="000000">
                      <a:alpha val="43137"/>
                    </a:srgbClr>
                  </a:outerShdw>
                </a:effectLst>
              </a:rPr>
              <a:t>of conduct</a:t>
            </a:r>
            <a:r>
              <a:rPr lang="en-US" dirty="0">
                <a:effectLst>
                  <a:outerShdw blurRad="38100" dist="38100" dir="2700000" algn="tl">
                    <a:srgbClr val="000000">
                      <a:alpha val="43137"/>
                    </a:srgbClr>
                  </a:outerShdw>
                </a:effectLst>
              </a:rPr>
              <a:t>, results of testing, assessment and </a:t>
            </a:r>
            <a:r>
              <a:rPr lang="en-US" dirty="0" smtClean="0">
                <a:effectLst>
                  <a:outerShdw blurRad="38100" dist="38100" dir="2700000" algn="tl">
                    <a:srgbClr val="000000">
                      <a:alpha val="43137"/>
                    </a:srgbClr>
                  </a:outerShdw>
                </a:effectLst>
              </a:rPr>
              <a:t>recommendations</a:t>
            </a:r>
            <a:endParaRPr lang="en-US" dirty="0">
              <a:effectLst>
                <a:outerShdw blurRad="38100" dist="38100" dir="2700000" algn="tl">
                  <a:srgbClr val="000000">
                    <a:alpha val="43137"/>
                  </a:srgbClr>
                </a:outerShdw>
              </a:effectLst>
            </a:endParaRPr>
          </a:p>
          <a:p>
            <a:pPr eaLnBrk="1" hangingPunct="1">
              <a:defRPr/>
            </a:pPr>
            <a:endParaRPr lang="en-US" dirty="0" smtClean="0"/>
          </a:p>
          <a:p>
            <a:pPr eaLnBrk="1" hangingPunct="1">
              <a:defRPr/>
            </a:pPr>
            <a:endParaRPr lang="en-US" dirty="0">
              <a:effectLst>
                <a:outerShdw blurRad="38100" dist="38100" dir="2700000" algn="tl">
                  <a:srgbClr val="000000">
                    <a:alpha val="43137"/>
                  </a:srgbClr>
                </a:outerShdw>
              </a:effectLst>
            </a:endParaRPr>
          </a:p>
          <a:p>
            <a:pPr eaLnBrk="1" hangingPunct="1">
              <a:defRPr/>
            </a:pPr>
            <a:endParaRPr lang="en-US" dirty="0">
              <a:effectLst>
                <a:outerShdw blurRad="38100" dist="38100" dir="2700000" algn="tl">
                  <a:srgbClr val="000000">
                    <a:alpha val="43137"/>
                  </a:srgbClr>
                </a:outerShdw>
              </a:effectLst>
            </a:endParaRPr>
          </a:p>
        </p:txBody>
      </p:sp>
      <p:sp>
        <p:nvSpPr>
          <p:cNvPr id="53251"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18</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 (6)</a:t>
            </a:r>
            <a:br>
              <a:rPr smtClean="0">
                <a:solidFill>
                  <a:schemeClr val="tx2"/>
                </a:solidFill>
                <a:effectLst>
                  <a:outerShdw blurRad="38100" dist="38100" dir="2700000" algn="tl" rotWithShape="0">
                    <a:srgbClr val="000000">
                      <a:alpha val="43137"/>
                    </a:srgbClr>
                  </a:outerShdw>
                </a:effectLst>
              </a:rPr>
            </a:b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447800"/>
            <a:ext cx="8382000" cy="3373438"/>
          </a:xfrm>
        </p:spPr>
        <p:txBody>
          <a:bodyPr/>
          <a:lstStyle/>
          <a:p>
            <a:pPr marL="0" indent="0" eaLnBrk="1" hangingPunct="1">
              <a:buFontTx/>
              <a:buNone/>
              <a:defRPr/>
            </a:pPr>
            <a:r>
              <a:rPr lang="en-US" dirty="0" smtClean="0">
                <a:effectLst>
                  <a:outerShdw blurRad="38100" dist="38100" dir="2700000" algn="tl">
                    <a:srgbClr val="000000">
                      <a:alpha val="43137"/>
                    </a:srgbClr>
                  </a:outerShdw>
                </a:effectLst>
              </a:rPr>
              <a:t>*Must </a:t>
            </a:r>
            <a:r>
              <a:rPr lang="en-US" dirty="0">
                <a:effectLst>
                  <a:outerShdw blurRad="38100" dist="38100" dir="2700000" algn="tl">
                    <a:srgbClr val="000000">
                      <a:alpha val="43137"/>
                    </a:srgbClr>
                  </a:outerShdw>
                </a:effectLst>
              </a:rPr>
              <a:t>have a Behavioral Assessment including referral to Child Study Team</a:t>
            </a:r>
          </a:p>
          <a:p>
            <a:pPr marL="0" indent="0" eaLnBrk="1" hangingPunct="1">
              <a:buFontTx/>
              <a:buNone/>
              <a:defRPr/>
            </a:pPr>
            <a:r>
              <a:rPr lang="en-US" dirty="0" smtClean="0">
                <a:effectLst>
                  <a:outerShdw blurRad="38100" dist="38100" dir="2700000" algn="tl">
                    <a:srgbClr val="000000">
                      <a:alpha val="43137"/>
                    </a:srgbClr>
                  </a:outerShdw>
                </a:effectLst>
              </a:rPr>
              <a:t>N.J.A.C. 6A:16-7.3</a:t>
            </a:r>
          </a:p>
          <a:p>
            <a:pPr marL="0" indent="0" eaLnBrk="1" hangingPunct="1">
              <a:buFontTx/>
              <a:buNone/>
              <a:defRPr/>
            </a:pPr>
            <a:r>
              <a:rPr lang="en-US" dirty="0" smtClean="0">
                <a:effectLst>
                  <a:outerShdw blurRad="38100" dist="38100" dir="2700000" algn="tl">
                    <a:srgbClr val="000000">
                      <a:alpha val="43137"/>
                    </a:srgbClr>
                  </a:outerShdw>
                </a:effectLst>
              </a:rPr>
              <a:t>*Must </a:t>
            </a:r>
            <a:r>
              <a:rPr lang="en-US" dirty="0">
                <a:effectLst>
                  <a:outerShdw blurRad="38100" dist="38100" dir="2700000" algn="tl">
                    <a:srgbClr val="000000">
                      <a:alpha val="43137"/>
                    </a:srgbClr>
                  </a:outerShdw>
                </a:effectLst>
              </a:rPr>
              <a:t>Remove from General Education </a:t>
            </a:r>
            <a:r>
              <a:rPr lang="en-US" dirty="0" smtClean="0">
                <a:effectLst>
                  <a:outerShdw blurRad="38100" dist="38100" dir="2700000" algn="tl">
                    <a:srgbClr val="000000">
                      <a:alpha val="43137"/>
                    </a:srgbClr>
                  </a:outerShdw>
                </a:effectLst>
              </a:rPr>
              <a:t>Setting:</a:t>
            </a:r>
          </a:p>
          <a:p>
            <a:pPr lvl="1" eaLnBrk="1" hangingPunct="1">
              <a:defRPr/>
            </a:pPr>
            <a:r>
              <a:rPr lang="en-US" dirty="0" smtClean="0">
                <a:effectLst>
                  <a:outerShdw blurRad="38100" dist="38100" dir="2700000" algn="tl">
                    <a:srgbClr val="000000">
                      <a:alpha val="43137"/>
                    </a:srgbClr>
                  </a:outerShdw>
                </a:effectLst>
              </a:rPr>
              <a:t>Firearms</a:t>
            </a:r>
            <a:r>
              <a:rPr lang="en-US" dirty="0">
                <a:effectLst>
                  <a:outerShdw blurRad="38100" dist="38100" dir="2700000" algn="tl">
                    <a:srgbClr val="000000">
                      <a:alpha val="43137"/>
                    </a:srgbClr>
                  </a:outerShdw>
                </a:effectLst>
              </a:rPr>
              <a:t>, assaults, threat of bodily injury, danger to himself or others</a:t>
            </a:r>
          </a:p>
          <a:p>
            <a:pPr marL="0" indent="0" eaLnBrk="1" hangingPunct="1">
              <a:buFontTx/>
              <a:buNone/>
              <a:defRPr/>
            </a:pPr>
            <a:r>
              <a:rPr lang="en-US" dirty="0" smtClean="0">
                <a:effectLst>
                  <a:outerShdw blurRad="38100" dist="38100" dir="2700000" algn="tl">
                    <a:srgbClr val="000000">
                      <a:alpha val="43137"/>
                    </a:srgbClr>
                  </a:outerShdw>
                </a:effectLst>
              </a:rPr>
              <a:t>N.J.A.C</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6A:16-7.4</a:t>
            </a:r>
            <a:endParaRPr lang="en-US" dirty="0">
              <a:effectLst>
                <a:outerShdw blurRad="38100" dist="38100" dir="2700000" algn="tl">
                  <a:srgbClr val="000000">
                    <a:alpha val="43137"/>
                  </a:srgbClr>
                </a:outerShdw>
              </a:effectLst>
            </a:endParaRPr>
          </a:p>
        </p:txBody>
      </p:sp>
      <p:sp>
        <p:nvSpPr>
          <p:cNvPr id="55299"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19</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0412"/>
          </a:xfrm>
        </p:spPr>
        <p:txBody>
          <a:bodyPr>
            <a:normAutofit fontScale="90000"/>
          </a:bodyPr>
          <a:lstStyle/>
          <a:p>
            <a:pPr algn="ctr" defTabSz="914363" eaLnBrk="1" fontAlgn="auto" hangingPunct="1">
              <a:spcAft>
                <a:spcPts val="0"/>
              </a:spcAft>
              <a:defRPr/>
            </a:pPr>
            <a:r>
              <a:rPr sz="5300" smtClean="0">
                <a:solidFill>
                  <a:schemeClr val="tx2">
                    <a:lumMod val="75000"/>
                  </a:schemeClr>
                </a:solidFill>
              </a:rPr>
              <a:t>Introduction</a:t>
            </a:r>
            <a:r>
              <a:rPr>
                <a:solidFill>
                  <a:schemeClr val="tx2">
                    <a:lumMod val="75000"/>
                  </a:schemeClr>
                </a:solidFill>
              </a:rPr>
              <a:t/>
            </a:r>
            <a:br>
              <a:rPr>
                <a:solidFill>
                  <a:schemeClr val="tx2">
                    <a:lumMod val="75000"/>
                  </a:schemeClr>
                </a:solidFill>
              </a:rPr>
            </a:br>
            <a:endParaRPr>
              <a:solidFill>
                <a:schemeClr val="tx2">
                  <a:lumMod val="75000"/>
                </a:schemeClr>
              </a:solidFill>
            </a:endParaRPr>
          </a:p>
        </p:txBody>
      </p:sp>
      <p:sp>
        <p:nvSpPr>
          <p:cNvPr id="3" name="Text Placeholder 2"/>
          <p:cNvSpPr>
            <a:spLocks noGrp="1"/>
          </p:cNvSpPr>
          <p:nvPr>
            <p:ph type="body" sz="quarter" idx="10"/>
          </p:nvPr>
        </p:nvSpPr>
        <p:spPr>
          <a:xfrm>
            <a:off x="228600" y="1371600"/>
            <a:ext cx="8651875" cy="3502025"/>
          </a:xfrm>
        </p:spPr>
        <p:txBody>
          <a:bodyPr rtlCol="0">
            <a:noAutofit/>
          </a:bodyPr>
          <a:lstStyle/>
          <a:p>
            <a:pPr defTabSz="914363" eaLnBrk="1" fontAlgn="auto" hangingPunct="1">
              <a:spcAft>
                <a:spcPts val="0"/>
              </a:spcAft>
              <a:defRPr/>
            </a:pPr>
            <a:r>
              <a:rPr lang="en-US" dirty="0" smtClean="0">
                <a:effectLst>
                  <a:outerShdw blurRad="38100" dist="38100" dir="2700000" algn="tl">
                    <a:srgbClr val="000000">
                      <a:alpha val="43137"/>
                    </a:srgbClr>
                  </a:outerShdw>
                </a:effectLst>
              </a:rPr>
              <a:t>Students must</a:t>
            </a:r>
            <a:r>
              <a:rPr lang="en-US" b="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comply with established policies governing school conduct</a:t>
            </a:r>
          </a:p>
          <a:p>
            <a:pPr defTabSz="914363" eaLnBrk="1" fontAlgn="auto" hangingPunct="1">
              <a:spcAft>
                <a:spcPts val="0"/>
              </a:spcAft>
              <a:defRPr/>
            </a:pPr>
            <a:r>
              <a:rPr lang="en-US" dirty="0" smtClean="0">
                <a:effectLst>
                  <a:outerShdw blurRad="38100" dist="38100" dir="2700000" algn="tl">
                    <a:srgbClr val="000000">
                      <a:alpha val="43137"/>
                    </a:srgbClr>
                  </a:outerShdw>
                </a:effectLst>
              </a:rPr>
              <a:t>This includes </a:t>
            </a:r>
            <a:r>
              <a:rPr lang="en-US" b="1" i="1" dirty="0" smtClean="0">
                <a:effectLst>
                  <a:outerShdw blurRad="38100" dist="38100" dir="2700000" algn="tl">
                    <a:srgbClr val="000000">
                      <a:alpha val="43137"/>
                    </a:srgbClr>
                  </a:outerShdw>
                </a:effectLst>
              </a:rPr>
              <a:t>special needs </a:t>
            </a:r>
            <a:r>
              <a:rPr lang="en-US" dirty="0" smtClean="0">
                <a:effectLst>
                  <a:outerShdw blurRad="38100" dist="38100" dir="2700000" algn="tl">
                    <a:srgbClr val="000000">
                      <a:alpha val="43137"/>
                    </a:srgbClr>
                  </a:outerShdw>
                </a:effectLst>
              </a:rPr>
              <a:t>children subject to certain protections:</a:t>
            </a:r>
          </a:p>
          <a:p>
            <a:pPr lvl="1" defTabSz="914363" eaLnBrk="1" fontAlgn="auto" hangingPunct="1">
              <a:spcAft>
                <a:spcPts val="0"/>
              </a:spcAft>
              <a:defRPr/>
            </a:pPr>
            <a:r>
              <a:rPr lang="en-US" dirty="0" smtClean="0">
                <a:effectLst>
                  <a:outerShdw blurRad="38100" dist="38100" dir="2700000" algn="tl">
                    <a:srgbClr val="000000">
                      <a:alpha val="43137"/>
                    </a:srgbClr>
                  </a:outerShdw>
                </a:effectLst>
              </a:rPr>
              <a:t>N.J.S.A 18A:37-1,2 – Authority to discipline</a:t>
            </a:r>
          </a:p>
          <a:p>
            <a:pPr lvl="1" defTabSz="914363" eaLnBrk="1" fontAlgn="auto" hangingPunct="1">
              <a:spcAft>
                <a:spcPts val="0"/>
              </a:spcAft>
              <a:defRPr/>
            </a:pPr>
            <a:r>
              <a:rPr lang="en-US" dirty="0" smtClean="0">
                <a:effectLst>
                  <a:outerShdw blurRad="38100" dist="38100" dir="2700000" algn="tl">
                    <a:srgbClr val="000000">
                      <a:alpha val="43137"/>
                    </a:srgbClr>
                  </a:outerShdw>
                </a:effectLst>
              </a:rPr>
              <a:t>N.J.S.A 6A:16-7.1-7.6 – Suspension/expulsion/due process</a:t>
            </a:r>
          </a:p>
          <a:p>
            <a:pPr lvl="1" defTabSz="914363" eaLnBrk="1" fontAlgn="auto" hangingPunct="1">
              <a:spcAft>
                <a:spcPts val="0"/>
              </a:spcAft>
              <a:defRPr/>
            </a:pPr>
            <a:r>
              <a:rPr lang="en-US" dirty="0" smtClean="0">
                <a:effectLst>
                  <a:outerShdw blurRad="38100" dist="38100" dir="2700000" algn="tl">
                    <a:srgbClr val="000000">
                      <a:alpha val="43137"/>
                    </a:srgbClr>
                  </a:outerShdw>
                </a:effectLst>
              </a:rPr>
              <a:t>N.J.S.A 6A:3-1.1 Administrative Appeal</a:t>
            </a:r>
            <a:endParaRPr lang="en-US" dirty="0">
              <a:effectLst>
                <a:outerShdw blurRad="38100" dist="38100" dir="2700000" algn="tl">
                  <a:srgbClr val="000000">
                    <a:alpha val="43137"/>
                  </a:srgbClr>
                </a:outerShdw>
              </a:effectLst>
            </a:endParaRPr>
          </a:p>
        </p:txBody>
      </p:sp>
      <p:pic>
        <p:nvPicPr>
          <p:cNvPr id="20483" name="Picture 2" descr="C:\Users\Cliff\AppData\Local\Microsoft\Windows\Temporary Internet Files\Content.IE5\WNXGASKF\MC900352229[1].wmf"/>
          <p:cNvPicPr>
            <a:picLocks noChangeAspect="1" noChangeArrowheads="1"/>
          </p:cNvPicPr>
          <p:nvPr/>
        </p:nvPicPr>
        <p:blipFill>
          <a:blip r:embed="rId3"/>
          <a:srcRect/>
          <a:stretch>
            <a:fillRect/>
          </a:stretch>
        </p:blipFill>
        <p:spPr bwMode="auto">
          <a:xfrm>
            <a:off x="7407275" y="4876800"/>
            <a:ext cx="1473200" cy="1049338"/>
          </a:xfrm>
          <a:prstGeom prst="rect">
            <a:avLst/>
          </a:prstGeom>
          <a:noFill/>
          <a:ln w="9525">
            <a:noFill/>
            <a:miter lim="800000"/>
            <a:headEnd/>
            <a:tailEnd/>
          </a:ln>
        </p:spPr>
      </p:pic>
      <p:sp>
        <p:nvSpPr>
          <p:cNvPr id="20484" name="TextBox 3"/>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2</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Suspension (7)</a:t>
            </a:r>
            <a:br>
              <a:rPr smtClean="0">
                <a:solidFill>
                  <a:schemeClr val="tx2"/>
                </a:solidFill>
                <a:effectLst>
                  <a:outerShdw blurRad="38100" dist="38100" dir="2700000" algn="tl" rotWithShape="0">
                    <a:srgbClr val="000000">
                      <a:alpha val="43137"/>
                    </a:srgbClr>
                  </a:outerShdw>
                </a:effectLst>
              </a:rPr>
            </a:b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04800" y="1447800"/>
            <a:ext cx="8382000" cy="2413000"/>
          </a:xfrm>
        </p:spPr>
        <p:txBody>
          <a:bodyPr/>
          <a:lstStyle/>
          <a:p>
            <a:pPr eaLnBrk="1" hangingPunct="1">
              <a:defRPr/>
            </a:pPr>
            <a:r>
              <a:rPr lang="en-US" dirty="0">
                <a:effectLst>
                  <a:outerShdw blurRad="38100" dist="38100" dir="2700000" algn="tl">
                    <a:srgbClr val="000000">
                      <a:alpha val="43137"/>
                    </a:srgbClr>
                  </a:outerShdw>
                </a:effectLst>
              </a:rPr>
              <a:t>Can request a transcript</a:t>
            </a:r>
          </a:p>
          <a:p>
            <a:pPr eaLnBrk="1" hangingPunct="1">
              <a:defRPr/>
            </a:pPr>
            <a:r>
              <a:rPr lang="en-US" dirty="0" err="1">
                <a:effectLst>
                  <a:outerShdw blurRad="38100" dist="38100" dir="2700000" algn="tl">
                    <a:srgbClr val="000000">
                      <a:alpha val="43137"/>
                    </a:srgbClr>
                  </a:outerShdw>
                </a:effectLst>
              </a:rPr>
              <a:t>Bd</a:t>
            </a:r>
            <a:r>
              <a:rPr lang="en-US" dirty="0">
                <a:effectLst>
                  <a:outerShdw blurRad="38100" dist="38100" dir="2700000" algn="tl">
                    <a:srgbClr val="000000">
                      <a:alpha val="43137"/>
                    </a:srgbClr>
                  </a:outerShdw>
                </a:effectLst>
              </a:rPr>
              <a:t> of Ed. Decision may be appealed to the </a:t>
            </a:r>
            <a:r>
              <a:rPr lang="en-US" dirty="0" err="1">
                <a:effectLst>
                  <a:outerShdw blurRad="38100" dist="38100" dir="2700000" algn="tl">
                    <a:srgbClr val="000000">
                      <a:alpha val="43137"/>
                    </a:srgbClr>
                  </a:outerShdw>
                </a:effectLst>
              </a:rPr>
              <a:t>Cmr</a:t>
            </a:r>
            <a:r>
              <a:rPr lang="en-US" dirty="0">
                <a:effectLst>
                  <a:outerShdw blurRad="38100" dist="38100" dir="2700000" algn="tl">
                    <a:srgbClr val="000000">
                      <a:alpha val="43137"/>
                    </a:srgbClr>
                  </a:outerShdw>
                </a:effectLst>
              </a:rPr>
              <a:t>. of </a:t>
            </a:r>
            <a:r>
              <a:rPr lang="en-US" dirty="0" smtClean="0">
                <a:effectLst>
                  <a:outerShdw blurRad="38100" dist="38100" dir="2700000" algn="tl">
                    <a:srgbClr val="000000">
                      <a:alpha val="43137"/>
                    </a:srgbClr>
                  </a:outerShdw>
                </a:effectLst>
              </a:rPr>
              <a:t>Ed. N.J.S.A</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18A:6-9</a:t>
            </a:r>
          </a:p>
          <a:p>
            <a:pPr eaLnBrk="1" hangingPunct="1">
              <a:defRPr/>
            </a:pPr>
            <a:r>
              <a:rPr lang="en-US" dirty="0" smtClean="0">
                <a:effectLst>
                  <a:outerShdw blurRad="38100" dist="38100" dir="2700000" algn="tl">
                    <a:srgbClr val="000000">
                      <a:alpha val="43137"/>
                    </a:srgbClr>
                  </a:outerShdw>
                </a:effectLst>
              </a:rPr>
              <a:t>Appeals </a:t>
            </a:r>
            <a:r>
              <a:rPr lang="en-US" dirty="0">
                <a:effectLst>
                  <a:outerShdw blurRad="38100" dist="38100" dir="2700000" algn="tl">
                    <a:srgbClr val="000000">
                      <a:alpha val="43137"/>
                    </a:srgbClr>
                  </a:outerShdw>
                </a:effectLst>
              </a:rPr>
              <a:t>are thereafter reviewable by the Courts.  N.J.S.A. 18A:27</a:t>
            </a:r>
          </a:p>
        </p:txBody>
      </p:sp>
      <p:sp>
        <p:nvSpPr>
          <p:cNvPr id="57347"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20</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Expulsions  </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266700" y="2895600"/>
            <a:ext cx="8382000" cy="1871663"/>
          </a:xfrm>
        </p:spPr>
        <p:txBody>
          <a:bodyPr/>
          <a:lstStyle/>
          <a:p>
            <a:pPr eaLnBrk="1" hangingPunct="1">
              <a:defRPr/>
            </a:pPr>
            <a:r>
              <a:rPr lang="en-US" dirty="0">
                <a:effectLst>
                  <a:outerShdw blurRad="38100" dist="38100" dir="2700000" algn="tl">
                    <a:srgbClr val="000000">
                      <a:alpha val="43137"/>
                    </a:srgbClr>
                  </a:outerShdw>
                </a:effectLst>
              </a:rPr>
              <a:t>All procedural due process rights prior to expulsion</a:t>
            </a:r>
          </a:p>
          <a:p>
            <a:pPr eaLnBrk="1" hangingPunct="1">
              <a:defRPr/>
            </a:pPr>
            <a:r>
              <a:rPr lang="en-US" dirty="0">
                <a:effectLst>
                  <a:outerShdw blurRad="38100" dist="38100" dir="2700000" algn="tl">
                    <a:srgbClr val="000000">
                      <a:alpha val="43137"/>
                    </a:srgbClr>
                  </a:outerShdw>
                </a:effectLst>
              </a:rPr>
              <a:t>Must be provided with an educational program comparable to public school</a:t>
            </a:r>
          </a:p>
        </p:txBody>
      </p:sp>
      <p:sp>
        <p:nvSpPr>
          <p:cNvPr id="4" name="Rounded Rectangle 3"/>
          <p:cNvSpPr/>
          <p:nvPr/>
        </p:nvSpPr>
        <p:spPr bwMode="auto">
          <a:xfrm>
            <a:off x="1371600" y="1447800"/>
            <a:ext cx="2819400" cy="6096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en-US" sz="2400" u="sng" dirty="0">
                <a:solidFill>
                  <a:schemeClr val="tx1"/>
                </a:solidFill>
                <a:effectLst>
                  <a:outerShdw blurRad="38100" dist="38100" dir="2700000" algn="tl">
                    <a:srgbClr val="000000">
                      <a:alpha val="43137"/>
                    </a:srgbClr>
                  </a:outerShdw>
                </a:effectLst>
              </a:rPr>
              <a:t>N.J.S.A 18A:37-2</a:t>
            </a:r>
            <a:endParaRPr lang="en-US" sz="2400" dirty="0">
              <a:solidFill>
                <a:schemeClr val="tx1"/>
              </a:solidFill>
              <a:effectLst>
                <a:outerShdw blurRad="38100" dist="38100" dir="2700000" algn="tl">
                  <a:srgbClr val="000000">
                    <a:alpha val="43137"/>
                  </a:srgbClr>
                </a:outerShdw>
              </a:effectLst>
            </a:endParaRPr>
          </a:p>
        </p:txBody>
      </p:sp>
      <p:sp>
        <p:nvSpPr>
          <p:cNvPr id="5" name="Rounded Rectangle 4"/>
          <p:cNvSpPr/>
          <p:nvPr/>
        </p:nvSpPr>
        <p:spPr bwMode="auto">
          <a:xfrm>
            <a:off x="4800600" y="1447800"/>
            <a:ext cx="2819400" cy="6096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en-US" sz="2400" u="sng" dirty="0">
                <a:solidFill>
                  <a:schemeClr val="tx1"/>
                </a:solidFill>
                <a:effectLst>
                  <a:outerShdw blurRad="38100" dist="38100" dir="2700000" algn="tl">
                    <a:srgbClr val="000000">
                      <a:alpha val="43137"/>
                    </a:srgbClr>
                  </a:outerShdw>
                </a:effectLst>
              </a:rPr>
              <a:t>N.J.A.C. </a:t>
            </a:r>
            <a:r>
              <a:rPr lang="en-US" sz="2400" u="sng" dirty="0">
                <a:solidFill>
                  <a:schemeClr val="tx1"/>
                </a:solidFill>
                <a:effectLst>
                  <a:outerShdw blurRad="38100" dist="38100" dir="2700000" algn="tl">
                    <a:srgbClr val="000000">
                      <a:alpha val="43137"/>
                    </a:srgbClr>
                  </a:outerShdw>
                </a:effectLst>
              </a:rPr>
              <a:t>6A:16-7.5</a:t>
            </a:r>
            <a:endParaRPr lang="en-US" sz="2400" dirty="0">
              <a:solidFill>
                <a:schemeClr val="tx1"/>
              </a:solidFill>
              <a:effectLst>
                <a:outerShdw blurRad="38100" dist="38100" dir="2700000" algn="tl">
                  <a:srgbClr val="000000">
                    <a:alpha val="43137"/>
                  </a:srgbClr>
                </a:outerShdw>
              </a:effectLst>
            </a:endParaRPr>
          </a:p>
        </p:txBody>
      </p:sp>
      <p:sp>
        <p:nvSpPr>
          <p:cNvPr id="59401" name="TextBox 5"/>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21</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Long Term Removal – 45 Days </a:t>
            </a:r>
            <a:endParaRPr>
              <a:solidFill>
                <a:schemeClr val="tx2"/>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381000" y="1371600"/>
            <a:ext cx="8382000" cy="4364038"/>
          </a:xfrm>
        </p:spPr>
        <p:txBody>
          <a:bodyPr/>
          <a:lstStyle/>
          <a:p>
            <a:pPr eaLnBrk="1" hangingPunct="1">
              <a:defRPr/>
            </a:pPr>
            <a:r>
              <a:rPr lang="en-US" sz="2800" dirty="0">
                <a:effectLst>
                  <a:outerShdw blurRad="38100" dist="38100" dir="2700000" algn="tl">
                    <a:srgbClr val="000000">
                      <a:alpha val="43137"/>
                    </a:srgbClr>
                  </a:outerShdw>
                </a:effectLst>
              </a:rPr>
              <a:t>Can remove a student for up to 45 days </a:t>
            </a:r>
          </a:p>
          <a:p>
            <a:pPr eaLnBrk="1" hangingPunct="1">
              <a:defRPr/>
            </a:pPr>
            <a:r>
              <a:rPr lang="en-US" sz="2800" dirty="0">
                <a:effectLst>
                  <a:outerShdw blurRad="38100" dist="38100" dir="2700000" algn="tl">
                    <a:srgbClr val="000000">
                      <a:alpha val="43137"/>
                    </a:srgbClr>
                  </a:outerShdw>
                </a:effectLst>
              </a:rPr>
              <a:t>Place in an Interim Alternative Educational Setting (“IAES”)</a:t>
            </a:r>
          </a:p>
          <a:p>
            <a:pPr eaLnBrk="1" hangingPunct="1">
              <a:defRPr/>
            </a:pPr>
            <a:r>
              <a:rPr lang="en-US" sz="2800" dirty="0">
                <a:effectLst>
                  <a:outerShdw blurRad="38100" dist="38100" dir="2700000" algn="tl">
                    <a:srgbClr val="000000">
                      <a:alpha val="43137"/>
                    </a:srgbClr>
                  </a:outerShdw>
                </a:effectLst>
              </a:rPr>
              <a:t>Automatic removal </a:t>
            </a:r>
            <a:r>
              <a:rPr lang="en-US" sz="2800" dirty="0" smtClean="0">
                <a:effectLst>
                  <a:outerShdw blurRad="38100" dist="38100" dir="2700000" algn="tl">
                    <a:srgbClr val="000000">
                      <a:alpha val="43137"/>
                    </a:srgbClr>
                  </a:outerShdw>
                </a:effectLst>
              </a:rPr>
              <a:t>for:</a:t>
            </a:r>
          </a:p>
          <a:p>
            <a:pPr lvl="1" eaLnBrk="1" hangingPunct="1">
              <a:defRPr/>
            </a:pPr>
            <a:r>
              <a:rPr lang="en-US" sz="2400" dirty="0" smtClean="0">
                <a:effectLst>
                  <a:outerShdw blurRad="38100" dist="38100" dir="2700000" algn="tl">
                    <a:srgbClr val="000000">
                      <a:alpha val="43137"/>
                    </a:srgbClr>
                  </a:outerShdw>
                </a:effectLst>
              </a:rPr>
              <a:t>Weapons</a:t>
            </a:r>
            <a:endParaRPr lang="en-US" sz="2400" dirty="0">
              <a:effectLst>
                <a:outerShdw blurRad="38100" dist="38100" dir="2700000" algn="tl">
                  <a:srgbClr val="000000">
                    <a:alpha val="43137"/>
                  </a:srgbClr>
                </a:outerShdw>
              </a:effectLst>
            </a:endParaRPr>
          </a:p>
          <a:p>
            <a:pPr lvl="1" eaLnBrk="1" hangingPunct="1">
              <a:defRPr/>
            </a:pPr>
            <a:r>
              <a:rPr lang="en-US" sz="2400" dirty="0">
                <a:effectLst>
                  <a:outerShdw blurRad="38100" dist="38100" dir="2700000" algn="tl">
                    <a:srgbClr val="000000">
                      <a:alpha val="43137"/>
                    </a:srgbClr>
                  </a:outerShdw>
                </a:effectLst>
              </a:rPr>
              <a:t>I</a:t>
            </a:r>
            <a:r>
              <a:rPr lang="en-US" sz="2400" dirty="0" smtClean="0">
                <a:effectLst>
                  <a:outerShdw blurRad="38100" dist="38100" dir="2700000" algn="tl">
                    <a:srgbClr val="000000">
                      <a:alpha val="43137"/>
                    </a:srgbClr>
                  </a:outerShdw>
                </a:effectLst>
              </a:rPr>
              <a:t>llegal </a:t>
            </a:r>
            <a:r>
              <a:rPr lang="en-US" sz="2400" dirty="0">
                <a:effectLst>
                  <a:outerShdw blurRad="38100" dist="38100" dir="2700000" algn="tl">
                    <a:srgbClr val="000000">
                      <a:alpha val="43137"/>
                    </a:srgbClr>
                  </a:outerShdw>
                </a:effectLst>
              </a:rPr>
              <a:t>drugs</a:t>
            </a:r>
          </a:p>
          <a:p>
            <a:pPr lvl="1" eaLnBrk="1" hangingPunct="1">
              <a:defRPr/>
            </a:pPr>
            <a:r>
              <a:rPr lang="en-US" sz="2400" dirty="0" smtClean="0">
                <a:effectLst>
                  <a:outerShdw blurRad="38100" dist="38100" dir="2700000" algn="tl">
                    <a:srgbClr val="000000">
                      <a:alpha val="43137"/>
                    </a:srgbClr>
                  </a:outerShdw>
                </a:effectLst>
              </a:rPr>
              <a:t>Serious </a:t>
            </a:r>
            <a:r>
              <a:rPr lang="en-US" sz="2400" dirty="0">
                <a:effectLst>
                  <a:outerShdw blurRad="38100" dist="38100" dir="2700000" algn="tl">
                    <a:srgbClr val="000000">
                      <a:alpha val="43137"/>
                    </a:srgbClr>
                  </a:outerShdw>
                </a:effectLst>
              </a:rPr>
              <a:t>bodily injury. 18 U.S.C. Sec. 1365 (h)(3)</a:t>
            </a:r>
          </a:p>
          <a:p>
            <a:pPr lvl="1" eaLnBrk="1" hangingPunct="1">
              <a:defRPr/>
            </a:pPr>
            <a:r>
              <a:rPr lang="en-US" sz="2400" dirty="0" smtClean="0">
                <a:effectLst>
                  <a:outerShdw blurRad="38100" dist="38100" dir="2700000" algn="tl">
                    <a:srgbClr val="000000">
                      <a:alpha val="43137"/>
                    </a:srgbClr>
                  </a:outerShdw>
                </a:effectLst>
              </a:rPr>
              <a:t>Dangerous </a:t>
            </a:r>
            <a:r>
              <a:rPr lang="en-US" sz="2400" dirty="0">
                <a:effectLst>
                  <a:outerShdw blurRad="38100" dist="38100" dir="2700000" algn="tl">
                    <a:srgbClr val="000000">
                      <a:alpha val="43137"/>
                    </a:srgbClr>
                  </a:outerShdw>
                </a:effectLst>
              </a:rPr>
              <a:t>to others</a:t>
            </a:r>
          </a:p>
          <a:p>
            <a:pPr eaLnBrk="1" hangingPunct="1">
              <a:defRPr/>
            </a:pPr>
            <a:r>
              <a:rPr lang="en-US" sz="2800" dirty="0">
                <a:effectLst>
                  <a:outerShdw blurRad="38100" dist="38100" dir="2700000" algn="tl">
                    <a:srgbClr val="000000">
                      <a:alpha val="43137"/>
                    </a:srgbClr>
                  </a:outerShdw>
                </a:effectLst>
              </a:rPr>
              <a:t>The same applies for special needs student.  </a:t>
            </a:r>
            <a:endParaRPr lang="en-US" sz="2800" dirty="0" smtClean="0">
              <a:effectLst>
                <a:outerShdw blurRad="38100" dist="38100" dir="2700000" algn="tl">
                  <a:srgbClr val="000000">
                    <a:alpha val="43137"/>
                  </a:srgbClr>
                </a:outerShdw>
              </a:effectLst>
            </a:endParaRPr>
          </a:p>
          <a:p>
            <a:pPr marL="517525" lvl="1" indent="0" eaLnBrk="1" hangingPunct="1">
              <a:buFontTx/>
              <a:buNone/>
              <a:defRPr/>
            </a:pPr>
            <a:r>
              <a:rPr lang="en-US" sz="2400" dirty="0" smtClean="0">
                <a:effectLst>
                  <a:outerShdw blurRad="38100" dist="38100" dir="2700000" algn="tl">
                    <a:srgbClr val="000000">
                      <a:alpha val="43137"/>
                    </a:srgbClr>
                  </a:outerShdw>
                </a:effectLst>
              </a:rPr>
              <a:t>20 </a:t>
            </a:r>
            <a:r>
              <a:rPr lang="en-US" sz="2400" dirty="0">
                <a:effectLst>
                  <a:outerShdw blurRad="38100" dist="38100" dir="2700000" algn="tl">
                    <a:srgbClr val="000000">
                      <a:alpha val="43137"/>
                    </a:srgbClr>
                  </a:outerShdw>
                </a:effectLst>
              </a:rPr>
              <a:t>U.S.C. 1415 (k)(1)(G)</a:t>
            </a:r>
            <a:r>
              <a:rPr lang="en-US" dirty="0"/>
              <a:t>	</a:t>
            </a:r>
          </a:p>
        </p:txBody>
      </p:sp>
      <p:sp>
        <p:nvSpPr>
          <p:cNvPr id="61443"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22</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Alternative Educational Placement</a:t>
            </a:r>
            <a:endParaRPr>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04800" y="1447800"/>
            <a:ext cx="8382000" cy="4530725"/>
          </a:xfrm>
        </p:spPr>
        <p:txBody>
          <a:bodyPr/>
          <a:lstStyle/>
          <a:p>
            <a:pPr marL="0" indent="0" algn="ctr" eaLnBrk="1" hangingPunct="1">
              <a:buFontTx/>
              <a:buNone/>
              <a:defRPr/>
            </a:pPr>
            <a:r>
              <a:rPr lang="en-US" dirty="0">
                <a:effectLst>
                  <a:outerShdw blurRad="38100" dist="38100" dir="2700000" algn="tl">
                    <a:srgbClr val="000000">
                      <a:alpha val="43137"/>
                    </a:srgbClr>
                  </a:outerShdw>
                </a:effectLst>
              </a:rPr>
              <a:t>An alternative educational placement is a “non traditional environment that </a:t>
            </a:r>
            <a:r>
              <a:rPr lang="en-US" dirty="0" smtClean="0">
                <a:effectLst>
                  <a:outerShdw blurRad="38100" dist="38100" dir="2700000" algn="tl">
                    <a:srgbClr val="000000">
                      <a:alpha val="43137"/>
                    </a:srgbClr>
                  </a:outerShdw>
                </a:effectLst>
              </a:rPr>
              <a:t>addresses the </a:t>
            </a:r>
            <a:r>
              <a:rPr lang="en-US" dirty="0">
                <a:effectLst>
                  <a:outerShdw blurRad="38100" dist="38100" dir="2700000" algn="tl">
                    <a:srgbClr val="000000">
                      <a:alpha val="43137"/>
                    </a:srgbClr>
                  </a:outerShdw>
                </a:effectLst>
              </a:rPr>
              <a:t>individual learning styles and needs of disruptive or disaffected  students at risk </a:t>
            </a:r>
            <a:r>
              <a:rPr lang="en-US" dirty="0" smtClean="0">
                <a:effectLst>
                  <a:outerShdw blurRad="38100" dist="38100" dir="2700000" algn="tl">
                    <a:srgbClr val="000000">
                      <a:alpha val="43137"/>
                    </a:srgbClr>
                  </a:outerShdw>
                </a:effectLst>
              </a:rPr>
              <a:t>of school </a:t>
            </a:r>
            <a:r>
              <a:rPr lang="en-US" dirty="0">
                <a:effectLst>
                  <a:outerShdw blurRad="38100" dist="38100" dir="2700000" algn="tl">
                    <a:srgbClr val="000000">
                      <a:alpha val="43137"/>
                    </a:srgbClr>
                  </a:outerShdw>
                </a:effectLst>
              </a:rPr>
              <a:t>failure or mandated for removal from general education, based upon an Individualized Placement Plan and New Jersey Core Curriculum Standards and has been approved by the Commissioner of Education. N.J.A.C. 6A:16-1.3</a:t>
            </a:r>
          </a:p>
          <a:p>
            <a:pPr eaLnBrk="1" hangingPunct="1">
              <a:defRPr/>
            </a:pPr>
            <a:endParaRPr lang="en-US" dirty="0"/>
          </a:p>
        </p:txBody>
      </p:sp>
      <p:sp>
        <p:nvSpPr>
          <p:cNvPr id="63491"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23</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Alternative Educational Placement (2)</a:t>
            </a:r>
            <a:endParaRPr sz="44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04800" y="1752600"/>
            <a:ext cx="8382000" cy="3435350"/>
          </a:xfrm>
        </p:spPr>
        <p:txBody>
          <a:bodyPr/>
          <a:lstStyle/>
          <a:p>
            <a:pPr eaLnBrk="1" hangingPunct="1">
              <a:defRPr/>
            </a:pPr>
            <a:r>
              <a:rPr lang="en-US" sz="2800" dirty="0" smtClean="0">
                <a:effectLst>
                  <a:outerShdw blurRad="38100" dist="38100" dir="2700000" algn="tl">
                    <a:srgbClr val="000000">
                      <a:alpha val="43137"/>
                    </a:srgbClr>
                  </a:outerShdw>
                </a:effectLst>
              </a:rPr>
              <a:t>Educational </a:t>
            </a:r>
            <a:r>
              <a:rPr lang="en-US" sz="2800" dirty="0">
                <a:effectLst>
                  <a:outerShdw blurRad="38100" dist="38100" dir="2700000" algn="tl">
                    <a:srgbClr val="000000">
                      <a:alpha val="43137"/>
                    </a:srgbClr>
                  </a:outerShdw>
                </a:effectLst>
              </a:rPr>
              <a:t>services after 5 day </a:t>
            </a:r>
            <a:r>
              <a:rPr lang="en-US" sz="2800" dirty="0" smtClean="0">
                <a:effectLst>
                  <a:outerShdw blurRad="38100" dist="38100" dir="2700000" algn="tl">
                    <a:srgbClr val="000000">
                      <a:alpha val="43137"/>
                    </a:srgbClr>
                  </a:outerShdw>
                </a:effectLst>
              </a:rPr>
              <a:t>suspension</a:t>
            </a:r>
          </a:p>
          <a:p>
            <a:pPr eaLnBrk="1" hangingPunct="1">
              <a:defRPr/>
            </a:pPr>
            <a:r>
              <a:rPr lang="en-US" sz="2800" dirty="0" smtClean="0">
                <a:effectLst>
                  <a:outerShdw blurRad="38100" dist="38100" dir="2700000" algn="tl">
                    <a:srgbClr val="000000">
                      <a:alpha val="43137"/>
                    </a:srgbClr>
                  </a:outerShdw>
                </a:effectLst>
              </a:rPr>
              <a:t>Alternative </a:t>
            </a:r>
            <a:r>
              <a:rPr lang="en-US" sz="2800" dirty="0">
                <a:effectLst>
                  <a:outerShdw blurRad="38100" dist="38100" dir="2700000" algn="tl">
                    <a:srgbClr val="000000">
                      <a:alpha val="43137"/>
                    </a:srgbClr>
                  </a:outerShdw>
                </a:effectLst>
              </a:rPr>
              <a:t>placement after 10 day </a:t>
            </a:r>
            <a:r>
              <a:rPr lang="en-US" sz="2800" dirty="0" smtClean="0">
                <a:effectLst>
                  <a:outerShdw blurRad="38100" dist="38100" dir="2700000" algn="tl">
                    <a:srgbClr val="000000">
                      <a:alpha val="43137"/>
                    </a:srgbClr>
                  </a:outerShdw>
                </a:effectLst>
              </a:rPr>
              <a:t>suspension</a:t>
            </a:r>
          </a:p>
          <a:p>
            <a:pPr eaLnBrk="1" hangingPunct="1">
              <a:defRPr/>
            </a:pPr>
            <a:r>
              <a:rPr lang="en-US" sz="2800" dirty="0">
                <a:effectLst>
                  <a:outerShdw blurRad="38100" dist="38100" dir="2700000" algn="tl">
                    <a:srgbClr val="000000">
                      <a:alpha val="43137"/>
                    </a:srgbClr>
                  </a:outerShdw>
                </a:effectLst>
              </a:rPr>
              <a:t>H</a:t>
            </a:r>
            <a:r>
              <a:rPr lang="en-US" sz="2800" dirty="0" smtClean="0">
                <a:effectLst>
                  <a:outerShdw blurRad="38100" dist="38100" dir="2700000" algn="tl">
                    <a:srgbClr val="000000">
                      <a:alpha val="43137"/>
                    </a:srgbClr>
                  </a:outerShdw>
                </a:effectLst>
              </a:rPr>
              <a:t>ome </a:t>
            </a:r>
            <a:r>
              <a:rPr lang="en-US" sz="2800" dirty="0">
                <a:effectLst>
                  <a:outerShdw blurRad="38100" dist="38100" dir="2700000" algn="tl">
                    <a:srgbClr val="000000">
                      <a:alpha val="43137"/>
                    </a:srgbClr>
                  </a:outerShdw>
                </a:effectLst>
              </a:rPr>
              <a:t>instruction or placement in another </a:t>
            </a:r>
            <a:r>
              <a:rPr lang="en-US" sz="2800" dirty="0" smtClean="0">
                <a:effectLst>
                  <a:outerShdw blurRad="38100" dist="38100" dir="2700000" algn="tl">
                    <a:srgbClr val="000000">
                      <a:alpha val="43137"/>
                    </a:srgbClr>
                  </a:outerShdw>
                </a:effectLst>
              </a:rPr>
              <a:t>school</a:t>
            </a:r>
          </a:p>
          <a:p>
            <a:pPr eaLnBrk="1" hangingPunct="1">
              <a:defRPr/>
            </a:pPr>
            <a:r>
              <a:rPr lang="en-US" sz="2800" dirty="0">
                <a:effectLst>
                  <a:outerShdw blurRad="38100" dist="38100" dir="2700000" algn="tl">
                    <a:srgbClr val="000000">
                      <a:alpha val="43137"/>
                    </a:srgbClr>
                  </a:outerShdw>
                </a:effectLst>
              </a:rPr>
              <a:t>C</a:t>
            </a:r>
            <a:r>
              <a:rPr lang="en-US" sz="2800" dirty="0" smtClean="0">
                <a:effectLst>
                  <a:outerShdw blurRad="38100" dist="38100" dir="2700000" algn="tl">
                    <a:srgbClr val="000000">
                      <a:alpha val="43137"/>
                    </a:srgbClr>
                  </a:outerShdw>
                </a:effectLst>
              </a:rPr>
              <a:t>urriculum </a:t>
            </a:r>
            <a:r>
              <a:rPr lang="en-US" sz="2800" dirty="0">
                <a:effectLst>
                  <a:outerShdw blurRad="38100" dist="38100" dir="2700000" algn="tl">
                    <a:srgbClr val="000000">
                      <a:alpha val="43137"/>
                    </a:srgbClr>
                  </a:outerShdw>
                </a:effectLst>
              </a:rPr>
              <a:t>commensurate with grade </a:t>
            </a:r>
            <a:r>
              <a:rPr lang="en-US" sz="2800" dirty="0" smtClean="0">
                <a:effectLst>
                  <a:outerShdw blurRad="38100" dist="38100" dir="2700000" algn="tl">
                    <a:srgbClr val="000000">
                      <a:alpha val="43137"/>
                    </a:srgbClr>
                  </a:outerShdw>
                </a:effectLst>
              </a:rPr>
              <a:t>level or program</a:t>
            </a:r>
            <a:endParaRPr lang="en-US" sz="2800" dirty="0">
              <a:effectLst>
                <a:outerShdw blurRad="38100" dist="38100" dir="2700000" algn="tl">
                  <a:srgbClr val="000000">
                    <a:alpha val="43137"/>
                  </a:srgbClr>
                </a:outerShdw>
              </a:effectLst>
            </a:endParaRPr>
          </a:p>
          <a:p>
            <a:pPr eaLnBrk="1" hangingPunct="1">
              <a:defRPr/>
            </a:pPr>
            <a:endParaRPr lang="en-US" dirty="0"/>
          </a:p>
          <a:p>
            <a:pPr eaLnBrk="1" hangingPunct="1">
              <a:defRPr/>
            </a:pPr>
            <a:endParaRPr lang="en-US" dirty="0"/>
          </a:p>
          <a:p>
            <a:pPr eaLnBrk="1" hangingPunct="1">
              <a:defRPr/>
            </a:pPr>
            <a:endParaRPr lang="en-US" dirty="0"/>
          </a:p>
        </p:txBody>
      </p:sp>
      <p:sp>
        <p:nvSpPr>
          <p:cNvPr id="6" name="Title 1"/>
          <p:cNvSpPr txBox="1">
            <a:spLocks/>
          </p:cNvSpPr>
          <p:nvPr/>
        </p:nvSpPr>
        <p:spPr>
          <a:xfrm>
            <a:off x="304800" y="893763"/>
            <a:ext cx="8382000" cy="609600"/>
          </a:xfrm>
          <a:prstGeom prst="rect">
            <a:avLst/>
          </a:prstGeom>
        </p:spPr>
        <p:txBody>
          <a:bodyPr lIns="0" tIns="0" rIns="0" bIns="0">
            <a:normAutofit fontScale="97500"/>
          </a:bodyPr>
          <a:lstStyle>
            <a:lvl1pPr algn="l" defTabSz="912813" rtl="0" fontAlgn="base">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a:lstStyle>
          <a:p>
            <a:pPr algn="ctr" defTabSz="914363" fontAlgn="auto">
              <a:spcAft>
                <a:spcPts val="0"/>
              </a:spcAft>
              <a:defRPr/>
            </a:pPr>
            <a:r>
              <a:rPr sz="3600" smtClean="0">
                <a:solidFill>
                  <a:schemeClr val="tx2"/>
                </a:solidFill>
                <a:effectLst>
                  <a:outerShdw blurRad="38100" dist="38100" dir="2700000" algn="tl" rotWithShape="0">
                    <a:srgbClr val="000000">
                      <a:alpha val="43137"/>
                    </a:srgbClr>
                  </a:outerShdw>
                </a:effectLst>
              </a:rPr>
              <a:t>Entitled to:</a:t>
            </a:r>
            <a:endParaRPr sz="3600">
              <a:solidFill>
                <a:schemeClr val="tx2"/>
              </a:solidFill>
              <a:effectLst>
                <a:outerShdw blurRad="38100" dist="38100" dir="2700000" algn="tl" rotWithShape="0">
                  <a:srgbClr val="000000">
                    <a:alpha val="43137"/>
                  </a:srgbClr>
                </a:outerShdw>
              </a:effectLst>
            </a:endParaRPr>
          </a:p>
        </p:txBody>
      </p:sp>
      <p:sp>
        <p:nvSpPr>
          <p:cNvPr id="7" name="Title 1"/>
          <p:cNvSpPr txBox="1">
            <a:spLocks/>
          </p:cNvSpPr>
          <p:nvPr/>
        </p:nvSpPr>
        <p:spPr>
          <a:xfrm>
            <a:off x="114300" y="4002088"/>
            <a:ext cx="8763000" cy="1447800"/>
          </a:xfrm>
          <a:prstGeom prst="rect">
            <a:avLst/>
          </a:prstGeom>
        </p:spPr>
        <p:txBody>
          <a:bodyPr lIns="0" tIns="0" rIns="0" bIns="0">
            <a:normAutofit fontScale="90000" lnSpcReduction="20000"/>
          </a:bodyPr>
          <a:lstStyle>
            <a:lvl1pPr algn="l" defTabSz="912813" rtl="0" fontAlgn="base">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a:lstStyle>
          <a:p>
            <a:pPr algn="ctr">
              <a:defRPr/>
            </a:pPr>
            <a:r>
              <a:rPr sz="3600">
                <a:solidFill>
                  <a:schemeClr val="tx2">
                    <a:lumMod val="75000"/>
                  </a:schemeClr>
                </a:solidFill>
                <a:effectLst>
                  <a:outerShdw blurRad="38100" dist="38100" dir="2700000" algn="tl">
                    <a:srgbClr val="000000">
                      <a:alpha val="43137"/>
                    </a:srgbClr>
                  </a:outerShdw>
                </a:effectLst>
              </a:rPr>
              <a:t>If unavailable, </a:t>
            </a:r>
            <a:r>
              <a:rPr sz="3600" smtClean="0">
                <a:solidFill>
                  <a:schemeClr val="tx2">
                    <a:lumMod val="75000"/>
                  </a:schemeClr>
                </a:solidFill>
                <a:effectLst>
                  <a:outerShdw blurRad="38100" dist="38100" dir="2700000" algn="tl">
                    <a:srgbClr val="000000">
                      <a:alpha val="43137"/>
                    </a:srgbClr>
                  </a:outerShdw>
                </a:effectLst>
              </a:rPr>
              <a:t>BOE </a:t>
            </a:r>
            <a:r>
              <a:rPr sz="3600">
                <a:solidFill>
                  <a:schemeClr val="tx2">
                    <a:lumMod val="75000"/>
                  </a:schemeClr>
                </a:solidFill>
                <a:effectLst>
                  <a:outerShdw blurRad="38100" dist="38100" dir="2700000" algn="tl">
                    <a:srgbClr val="000000">
                      <a:alpha val="43137"/>
                    </a:srgbClr>
                  </a:outerShdw>
                </a:effectLst>
              </a:rPr>
              <a:t>must provide home or other out of school instruction</a:t>
            </a:r>
            <a:r>
              <a:rPr sz="3600" smtClean="0">
                <a:solidFill>
                  <a:schemeClr val="tx2">
                    <a:lumMod val="75000"/>
                  </a:schemeClr>
                </a:solidFill>
                <a:effectLst>
                  <a:outerShdw blurRad="38100" dist="38100" dir="2700000" algn="tl">
                    <a:srgbClr val="000000">
                      <a:alpha val="43137"/>
                    </a:srgbClr>
                  </a:outerShdw>
                </a:effectLst>
              </a:rPr>
              <a:t>.</a:t>
            </a:r>
            <a:r>
              <a:rPr sz="3600">
                <a:solidFill>
                  <a:schemeClr val="tx2">
                    <a:lumMod val="75000"/>
                  </a:schemeClr>
                </a:solidFill>
                <a:effectLst>
                  <a:outerShdw blurRad="38100" dist="38100" dir="2700000" algn="tl">
                    <a:srgbClr val="000000">
                      <a:alpha val="43137"/>
                    </a:srgbClr>
                  </a:outerShdw>
                </a:effectLst>
              </a:rPr>
              <a:t>	This includes </a:t>
            </a:r>
            <a:r>
              <a:rPr sz="3600" smtClean="0">
                <a:solidFill>
                  <a:schemeClr val="tx2">
                    <a:lumMod val="75000"/>
                  </a:schemeClr>
                </a:solidFill>
                <a:effectLst>
                  <a:outerShdw blurRad="38100" dist="38100" dir="2700000" algn="tl">
                    <a:srgbClr val="000000">
                      <a:alpha val="43137"/>
                    </a:srgbClr>
                  </a:outerShdw>
                </a:effectLst>
              </a:rPr>
              <a:t>expulsion.</a:t>
            </a:r>
          </a:p>
          <a:p>
            <a:pPr algn="ctr">
              <a:defRPr/>
            </a:pPr>
            <a:r>
              <a:rPr sz="3600" smtClean="0">
                <a:solidFill>
                  <a:schemeClr val="tx2">
                    <a:lumMod val="75000"/>
                  </a:schemeClr>
                </a:solidFill>
                <a:effectLst>
                  <a:outerShdw blurRad="38100" dist="38100" dir="2700000" algn="tl">
                    <a:srgbClr val="000000">
                      <a:alpha val="43137"/>
                    </a:srgbClr>
                  </a:outerShdw>
                </a:effectLst>
              </a:rPr>
              <a:t>  </a:t>
            </a:r>
            <a:r>
              <a:rPr sz="3600">
                <a:solidFill>
                  <a:schemeClr val="tx2">
                    <a:lumMod val="75000"/>
                  </a:schemeClr>
                </a:solidFill>
                <a:effectLst>
                  <a:outerShdw blurRad="38100" dist="38100" dir="2700000" algn="tl">
                    <a:srgbClr val="000000">
                      <a:alpha val="43137"/>
                    </a:srgbClr>
                  </a:outerShdw>
                </a:effectLst>
              </a:rPr>
              <a:t>N.J.A.C. 6A:16-9.1</a:t>
            </a:r>
          </a:p>
          <a:p>
            <a:pPr defTabSz="914363" fontAlgn="auto">
              <a:spcAft>
                <a:spcPts val="0"/>
              </a:spcAft>
              <a:defRPr/>
            </a:pPr>
            <a:r>
              <a:rPr sz="3600" smtClean="0">
                <a:solidFill>
                  <a:schemeClr val="tx2"/>
                </a:solidFill>
                <a:effectLst>
                  <a:outerShdw blurRad="38100" dist="38100" dir="2700000" algn="tl" rotWithShape="0">
                    <a:srgbClr val="000000">
                      <a:alpha val="43137"/>
                    </a:srgbClr>
                  </a:outerShdw>
                </a:effectLst>
              </a:rPr>
              <a:t>:</a:t>
            </a:r>
            <a:endParaRPr sz="3600">
              <a:solidFill>
                <a:schemeClr val="tx2"/>
              </a:solidFill>
              <a:effectLst>
                <a:outerShdw blurRad="38100" dist="38100" dir="2700000" algn="tl" rotWithShape="0">
                  <a:srgbClr val="000000">
                    <a:alpha val="43137"/>
                  </a:srgbClr>
                </a:outerShdw>
              </a:effectLst>
            </a:endParaRPr>
          </a:p>
        </p:txBody>
      </p:sp>
      <p:sp>
        <p:nvSpPr>
          <p:cNvPr id="65541" name="TextBox 7"/>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24</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College &amp; Post High School Settings</a:t>
            </a:r>
            <a:endParaRPr sz="44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04800" y="1752600"/>
            <a:ext cx="8382000" cy="4246563"/>
          </a:xfrm>
        </p:spPr>
        <p:txBody>
          <a:bodyPr/>
          <a:lstStyle/>
          <a:p>
            <a:pPr eaLnBrk="1" hangingPunct="1">
              <a:defRPr/>
            </a:pPr>
            <a:r>
              <a:rPr lang="en-US" sz="2800" dirty="0">
                <a:effectLst>
                  <a:outerShdw blurRad="38100" dist="38100" dir="2700000" algn="tl">
                    <a:srgbClr val="000000">
                      <a:alpha val="43137"/>
                    </a:srgbClr>
                  </a:outerShdw>
                </a:effectLst>
              </a:rPr>
              <a:t>Distinguish between academic vs. </a:t>
            </a:r>
            <a:r>
              <a:rPr lang="en-US" sz="2800" dirty="0" smtClean="0">
                <a:effectLst>
                  <a:outerShdw blurRad="38100" dist="38100" dir="2700000" algn="tl">
                    <a:srgbClr val="000000">
                      <a:alpha val="43137"/>
                    </a:srgbClr>
                  </a:outerShdw>
                </a:effectLst>
              </a:rPr>
              <a:t>misconduct </a:t>
            </a:r>
            <a:r>
              <a:rPr lang="en-US" sz="2800" dirty="0">
                <a:effectLst>
                  <a:outerShdw blurRad="38100" dist="38100" dir="2700000" algn="tl">
                    <a:srgbClr val="000000">
                      <a:alpha val="43137"/>
                    </a:srgbClr>
                  </a:outerShdw>
                </a:effectLst>
              </a:rPr>
              <a:t>as basis for expulsion/suspension</a:t>
            </a:r>
          </a:p>
          <a:p>
            <a:pPr eaLnBrk="1" hangingPunct="1">
              <a:defRPr/>
            </a:pPr>
            <a:r>
              <a:rPr lang="en-US" sz="2800" dirty="0" smtClean="0">
                <a:effectLst>
                  <a:outerShdw blurRad="38100" dist="38100" dir="2700000" algn="tl">
                    <a:srgbClr val="000000">
                      <a:alpha val="43137"/>
                    </a:srgbClr>
                  </a:outerShdw>
                </a:effectLst>
              </a:rPr>
              <a:t>Due </a:t>
            </a:r>
            <a:r>
              <a:rPr lang="en-US" sz="2800" dirty="0">
                <a:effectLst>
                  <a:outerShdw blurRad="38100" dist="38100" dir="2700000" algn="tl">
                    <a:srgbClr val="000000">
                      <a:alpha val="43137"/>
                    </a:srgbClr>
                  </a:outerShdw>
                </a:effectLst>
              </a:rPr>
              <a:t>process requirements and court review severely restricted for academic decisions</a:t>
            </a:r>
          </a:p>
          <a:p>
            <a:pPr eaLnBrk="1" hangingPunct="1">
              <a:defRPr/>
            </a:pPr>
            <a:r>
              <a:rPr lang="en-US" sz="2800" dirty="0">
                <a:effectLst>
                  <a:outerShdw blurRad="38100" dist="38100" dir="2700000" algn="tl">
                    <a:srgbClr val="000000">
                      <a:alpha val="43137"/>
                    </a:srgbClr>
                  </a:outerShdw>
                </a:effectLst>
              </a:rPr>
              <a:t>Dismissals for academic reasons do not necessitate a hearing or any formal procedures </a:t>
            </a:r>
          </a:p>
          <a:p>
            <a:pPr eaLnBrk="1" hangingPunct="1">
              <a:defRPr/>
            </a:pPr>
            <a:endParaRPr lang="en-US" dirty="0"/>
          </a:p>
          <a:p>
            <a:pPr eaLnBrk="1" hangingPunct="1">
              <a:defRPr/>
            </a:pPr>
            <a:endParaRPr lang="en-US" dirty="0"/>
          </a:p>
          <a:p>
            <a:pPr eaLnBrk="1" hangingPunct="1">
              <a:defRPr/>
            </a:pPr>
            <a:endParaRPr lang="en-US" dirty="0"/>
          </a:p>
        </p:txBody>
      </p:sp>
      <p:sp>
        <p:nvSpPr>
          <p:cNvPr id="67587"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25</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smtClean="0">
                <a:solidFill>
                  <a:schemeClr val="tx2"/>
                </a:solidFill>
                <a:effectLst>
                  <a:outerShdw blurRad="38100" dist="38100" dir="2700000" algn="tl" rotWithShape="0">
                    <a:srgbClr val="000000">
                      <a:alpha val="43137"/>
                    </a:srgbClr>
                  </a:outerShdw>
                </a:effectLst>
              </a:rPr>
              <a:t>College (2)</a:t>
            </a:r>
            <a:endParaRPr sz="44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323975"/>
            <a:ext cx="8382000" cy="5545138"/>
          </a:xfrm>
        </p:spPr>
        <p:txBody>
          <a:bodyPr/>
          <a:lstStyle/>
          <a:p>
            <a:pPr eaLnBrk="1" hangingPunct="1">
              <a:defRPr/>
            </a:pPr>
            <a:r>
              <a:rPr lang="en-US" sz="2800" dirty="0">
                <a:effectLst>
                  <a:outerShdw blurRad="38100" dist="38100" dir="2700000" algn="tl">
                    <a:srgbClr val="000000">
                      <a:alpha val="43137"/>
                    </a:srgbClr>
                  </a:outerShdw>
                </a:effectLst>
              </a:rPr>
              <a:t>Counsel not permitted internal hearing process</a:t>
            </a:r>
          </a:p>
          <a:p>
            <a:pPr eaLnBrk="1" hangingPunct="1">
              <a:defRPr/>
            </a:pPr>
            <a:r>
              <a:rPr lang="en-US" sz="2800" dirty="0">
                <a:effectLst>
                  <a:outerShdw blurRad="38100" dist="38100" dir="2700000" algn="tl">
                    <a:srgbClr val="000000">
                      <a:alpha val="43137"/>
                    </a:srgbClr>
                  </a:outerShdw>
                </a:effectLst>
              </a:rPr>
              <a:t>Student handbook controls</a:t>
            </a:r>
          </a:p>
          <a:p>
            <a:pPr eaLnBrk="1" hangingPunct="1">
              <a:defRPr/>
            </a:pPr>
            <a:r>
              <a:rPr lang="en-US" sz="2800" u="sng" dirty="0">
                <a:effectLst>
                  <a:outerShdw blurRad="38100" dist="38100" dir="2700000" algn="tl">
                    <a:srgbClr val="000000">
                      <a:alpha val="43137"/>
                    </a:srgbClr>
                  </a:outerShdw>
                </a:effectLst>
              </a:rPr>
              <a:t>Dixon/Goss</a:t>
            </a:r>
            <a:r>
              <a:rPr lang="en-US" sz="2800" dirty="0">
                <a:effectLst>
                  <a:outerShdw blurRad="38100" dist="38100" dir="2700000" algn="tl">
                    <a:srgbClr val="000000">
                      <a:alpha val="43137"/>
                    </a:srgbClr>
                  </a:outerShdw>
                </a:effectLst>
              </a:rPr>
              <a:t> cases limited to discipline, not academic dismissals</a:t>
            </a:r>
          </a:p>
          <a:p>
            <a:pPr eaLnBrk="1" hangingPunct="1">
              <a:defRPr/>
            </a:pPr>
            <a:r>
              <a:rPr lang="en-US" sz="2800" u="sng" dirty="0">
                <a:effectLst>
                  <a:outerShdw blurRad="38100" dist="38100" dir="2700000" algn="tl">
                    <a:srgbClr val="000000">
                      <a:alpha val="43137"/>
                    </a:srgbClr>
                  </a:outerShdw>
                </a:effectLst>
              </a:rPr>
              <a:t>University of Missouri v. Horowitz</a:t>
            </a:r>
            <a:r>
              <a:rPr lang="en-US" sz="2800" dirty="0">
                <a:effectLst>
                  <a:outerShdw blurRad="38100" dist="38100" dir="2700000" algn="tl">
                    <a:srgbClr val="000000">
                      <a:alpha val="43137"/>
                    </a:srgbClr>
                  </a:outerShdw>
                </a:effectLst>
              </a:rPr>
              <a:t>, 435 U.S. 78 (1977)</a:t>
            </a:r>
          </a:p>
          <a:p>
            <a:pPr eaLnBrk="1" hangingPunct="1">
              <a:defRPr/>
            </a:pPr>
            <a:r>
              <a:rPr lang="en-US" sz="2800" u="sng" dirty="0">
                <a:effectLst>
                  <a:outerShdw blurRad="38100" dist="38100" dir="2700000" algn="tl">
                    <a:srgbClr val="000000">
                      <a:alpha val="43137"/>
                    </a:srgbClr>
                  </a:outerShdw>
                </a:effectLst>
              </a:rPr>
              <a:t>Van de </a:t>
            </a:r>
            <a:r>
              <a:rPr lang="en-US" sz="2800" u="sng" dirty="0" err="1">
                <a:effectLst>
                  <a:outerShdw blurRad="38100" dist="38100" dir="2700000" algn="tl">
                    <a:srgbClr val="000000">
                      <a:alpha val="43137"/>
                    </a:srgbClr>
                  </a:outerShdw>
                </a:effectLst>
              </a:rPr>
              <a:t>Zilver</a:t>
            </a:r>
            <a:r>
              <a:rPr lang="en-US" sz="2800" u="sng" dirty="0">
                <a:effectLst>
                  <a:outerShdw blurRad="38100" dist="38100" dir="2700000" algn="tl">
                    <a:srgbClr val="000000">
                      <a:alpha val="43137"/>
                    </a:srgbClr>
                  </a:outerShdw>
                </a:effectLst>
              </a:rPr>
              <a:t> v. Rutgers University, </a:t>
            </a:r>
            <a:r>
              <a:rPr lang="en-US" sz="2800" dirty="0">
                <a:effectLst>
                  <a:outerShdw blurRad="38100" dist="38100" dir="2700000" algn="tl">
                    <a:srgbClr val="000000">
                      <a:alpha val="43137"/>
                    </a:srgbClr>
                  </a:outerShdw>
                </a:effectLst>
              </a:rPr>
              <a:t>971 F. Supp. 925 (D.N.J. 1997)</a:t>
            </a:r>
          </a:p>
          <a:p>
            <a:pPr eaLnBrk="1" hangingPunct="1">
              <a:defRPr/>
            </a:pPr>
            <a:r>
              <a:rPr lang="en-US" sz="2800" u="sng" dirty="0">
                <a:effectLst>
                  <a:outerShdw blurRad="38100" dist="38100" dir="2700000" algn="tl">
                    <a:srgbClr val="000000">
                      <a:alpha val="43137"/>
                    </a:srgbClr>
                  </a:outerShdw>
                </a:effectLst>
              </a:rPr>
              <a:t>Hernandez v. Don </a:t>
            </a:r>
            <a:r>
              <a:rPr lang="en-US" sz="2800" u="sng" dirty="0" err="1">
                <a:effectLst>
                  <a:outerShdw blurRad="38100" dist="38100" dir="2700000" algn="tl">
                    <a:srgbClr val="000000">
                      <a:alpha val="43137"/>
                    </a:srgbClr>
                  </a:outerShdw>
                </a:effectLst>
              </a:rPr>
              <a:t>Bosco</a:t>
            </a:r>
            <a:r>
              <a:rPr lang="en-US" sz="2800" u="sng" dirty="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 322 N.J. Super. 1 (App. Div. 1999</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a:p>
            <a:pPr eaLnBrk="1" hangingPunct="1">
              <a:defRPr/>
            </a:pPr>
            <a:endParaRPr lang="en-US" dirty="0"/>
          </a:p>
          <a:p>
            <a:pPr eaLnBrk="1" hangingPunct="1">
              <a:defRPr/>
            </a:pPr>
            <a:endParaRPr lang="en-US" dirty="0"/>
          </a:p>
          <a:p>
            <a:pPr eaLnBrk="1" hangingPunct="1">
              <a:defRPr/>
            </a:pPr>
            <a:endParaRPr lang="en-US" dirty="0"/>
          </a:p>
        </p:txBody>
      </p:sp>
      <p:sp>
        <p:nvSpPr>
          <p:cNvPr id="69635"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26</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3600" smtClean="0">
                <a:solidFill>
                  <a:schemeClr val="tx2"/>
                </a:solidFill>
                <a:effectLst>
                  <a:outerShdw blurRad="38100" dist="38100" dir="2700000" algn="tl" rotWithShape="0">
                    <a:srgbClr val="000000">
                      <a:alpha val="43137"/>
                    </a:srgbClr>
                  </a:outerShdw>
                </a:effectLst>
              </a:rPr>
              <a:t>Expulsion: Private School = Law of Associations</a:t>
            </a:r>
            <a:endParaRPr sz="32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323975"/>
            <a:ext cx="8382000" cy="5692775"/>
          </a:xfrm>
        </p:spPr>
        <p:txBody>
          <a:bodyPr/>
          <a:lstStyle/>
          <a:p>
            <a:pPr eaLnBrk="1" hangingPunct="1">
              <a:defRPr/>
            </a:pPr>
            <a:r>
              <a:rPr lang="en-US" dirty="0">
                <a:effectLst>
                  <a:outerShdw blurRad="38100" dist="38100" dir="2700000" algn="tl">
                    <a:srgbClr val="000000">
                      <a:alpha val="43137"/>
                    </a:srgbClr>
                  </a:outerShdw>
                </a:effectLst>
              </a:rPr>
              <a:t>Similar legal analysis to being kicked out of a club</a:t>
            </a:r>
          </a:p>
          <a:p>
            <a:pPr eaLnBrk="1" hangingPunct="1">
              <a:defRPr/>
            </a:pPr>
            <a:r>
              <a:rPr lang="en-US" dirty="0">
                <a:effectLst>
                  <a:outerShdw blurRad="38100" dist="38100" dir="2700000" algn="tl">
                    <a:srgbClr val="000000">
                      <a:alpha val="43137"/>
                    </a:srgbClr>
                  </a:outerShdw>
                </a:effectLst>
              </a:rPr>
              <a:t>Very low level </a:t>
            </a:r>
            <a:r>
              <a:rPr lang="en-US" dirty="0" smtClean="0">
                <a:effectLst>
                  <a:outerShdw blurRad="38100" dist="38100" dir="2700000" algn="tl">
                    <a:srgbClr val="000000">
                      <a:alpha val="43137"/>
                    </a:srgbClr>
                  </a:outerShdw>
                </a:effectLst>
              </a:rPr>
              <a:t>scrutiny</a:t>
            </a:r>
          </a:p>
          <a:p>
            <a:pPr lvl="1" eaLnBrk="1" hangingPunct="1">
              <a:defRPr/>
            </a:pPr>
            <a:r>
              <a:rPr lang="en-US" dirty="0" smtClean="0">
                <a:effectLst>
                  <a:outerShdw blurRad="38100" dist="38100" dir="2700000" algn="tl">
                    <a:srgbClr val="000000">
                      <a:alpha val="43137"/>
                    </a:srgbClr>
                  </a:outerShdw>
                </a:effectLst>
              </a:rPr>
              <a:t>Rational </a:t>
            </a:r>
            <a:r>
              <a:rPr lang="en-US" dirty="0">
                <a:effectLst>
                  <a:outerShdw blurRad="38100" dist="38100" dir="2700000" algn="tl">
                    <a:srgbClr val="000000">
                      <a:alpha val="43137"/>
                    </a:srgbClr>
                  </a:outerShdw>
                </a:effectLst>
              </a:rPr>
              <a:t>relationship not required</a:t>
            </a:r>
          </a:p>
          <a:p>
            <a:pPr eaLnBrk="1" hangingPunct="1">
              <a:defRPr/>
            </a:pPr>
            <a:r>
              <a:rPr lang="en-US" dirty="0">
                <a:effectLst>
                  <a:outerShdw blurRad="38100" dist="38100" dir="2700000" algn="tl">
                    <a:srgbClr val="000000">
                      <a:alpha val="43137"/>
                    </a:srgbClr>
                  </a:outerShdw>
                </a:effectLst>
              </a:rPr>
              <a:t>Arbitrary &amp; </a:t>
            </a:r>
            <a:r>
              <a:rPr lang="en-US" dirty="0" smtClean="0">
                <a:effectLst>
                  <a:outerShdw blurRad="38100" dist="38100" dir="2700000" algn="tl">
                    <a:srgbClr val="000000">
                      <a:alpha val="43137"/>
                    </a:srgbClr>
                  </a:outerShdw>
                </a:effectLst>
              </a:rPr>
              <a:t>Capricious</a:t>
            </a:r>
            <a:endParaRPr lang="en-US" dirty="0">
              <a:effectLst>
                <a:outerShdw blurRad="38100" dist="38100" dir="2700000" algn="tl">
                  <a:srgbClr val="000000">
                    <a:alpha val="43137"/>
                  </a:srgbClr>
                </a:outerShdw>
              </a:effectLst>
            </a:endParaRPr>
          </a:p>
          <a:p>
            <a:pPr eaLnBrk="1" hangingPunct="1">
              <a:defRPr/>
            </a:pPr>
            <a:r>
              <a:rPr lang="en-US" dirty="0">
                <a:effectLst>
                  <a:outerShdw blurRad="38100" dist="38100" dir="2700000" algn="tl">
                    <a:srgbClr val="000000">
                      <a:alpha val="43137"/>
                    </a:srgbClr>
                  </a:outerShdw>
                </a:effectLst>
              </a:rPr>
              <a:t>Must show violation of </a:t>
            </a:r>
            <a:r>
              <a:rPr lang="en-US" dirty="0" smtClean="0">
                <a:effectLst>
                  <a:outerShdw blurRad="38100" dist="38100" dir="2700000" algn="tl">
                    <a:srgbClr val="000000">
                      <a:alpha val="43137"/>
                    </a:srgbClr>
                  </a:outerShdw>
                </a:effectLst>
              </a:rPr>
              <a:t>policy </a:t>
            </a:r>
            <a:r>
              <a:rPr lang="en-US" dirty="0">
                <a:effectLst>
                  <a:outerShdw blurRad="38100" dist="38100" dir="2700000" algn="tl">
                    <a:srgbClr val="000000">
                      <a:alpha val="43137"/>
                    </a:srgbClr>
                  </a:outerShdw>
                </a:effectLst>
              </a:rPr>
              <a:t>and rules</a:t>
            </a:r>
          </a:p>
          <a:p>
            <a:pPr marL="0" indent="0" eaLnBrk="1" hangingPunct="1">
              <a:buFontTx/>
              <a:buNone/>
              <a:defRPr/>
            </a:pPr>
            <a:r>
              <a:rPr lang="en-US" u="sng" dirty="0">
                <a:effectLst>
                  <a:outerShdw blurRad="38100" dist="38100" dir="2700000" algn="tl">
                    <a:srgbClr val="000000">
                      <a:alpha val="43137"/>
                    </a:srgbClr>
                  </a:outerShdw>
                </a:effectLst>
              </a:rPr>
              <a:t>Calabrese v. Policemen’s Benevolent Association</a:t>
            </a:r>
            <a:endParaRPr lang="en-US" dirty="0">
              <a:effectLst>
                <a:outerShdw blurRad="38100" dist="38100" dir="2700000" algn="tl">
                  <a:srgbClr val="000000">
                    <a:alpha val="43137"/>
                  </a:srgbClr>
                </a:outerShdw>
              </a:effectLst>
            </a:endParaRPr>
          </a:p>
          <a:p>
            <a:pPr marL="0" indent="0" eaLnBrk="1" hangingPunct="1">
              <a:buFontTx/>
              <a:buNone/>
              <a:defRPr/>
            </a:pPr>
            <a:r>
              <a:rPr lang="en-US" dirty="0">
                <a:effectLst>
                  <a:outerShdw blurRad="38100" dist="38100" dir="2700000" algn="tl">
                    <a:srgbClr val="000000">
                      <a:alpha val="43137"/>
                    </a:srgbClr>
                  </a:outerShdw>
                </a:effectLst>
              </a:rPr>
              <a:t>157 N.J. Super. 139 (1978)</a:t>
            </a:r>
          </a:p>
          <a:p>
            <a:pPr eaLnBrk="1" hangingPunct="1">
              <a:defRPr/>
            </a:pPr>
            <a:endParaRPr lang="en-US" dirty="0"/>
          </a:p>
          <a:p>
            <a:pPr eaLnBrk="1" hangingPunct="1">
              <a:defRPr/>
            </a:pPr>
            <a:endParaRPr lang="en-US" dirty="0"/>
          </a:p>
          <a:p>
            <a:pPr eaLnBrk="1" hangingPunct="1">
              <a:defRPr/>
            </a:pPr>
            <a:endParaRPr lang="en-US" dirty="0"/>
          </a:p>
        </p:txBody>
      </p:sp>
      <p:sp>
        <p:nvSpPr>
          <p:cNvPr id="71683"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27</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Litigation – Causes of Action</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323975"/>
            <a:ext cx="8382000" cy="5816600"/>
          </a:xfrm>
        </p:spPr>
        <p:txBody>
          <a:bodyPr/>
          <a:lstStyle/>
          <a:p>
            <a:pPr eaLnBrk="1" hangingPunct="1">
              <a:defRPr/>
            </a:pPr>
            <a:r>
              <a:rPr lang="en-US" dirty="0" smtClean="0">
                <a:effectLst>
                  <a:outerShdw blurRad="38100" dist="38100" dir="2700000" algn="tl">
                    <a:srgbClr val="000000">
                      <a:alpha val="43137"/>
                    </a:srgbClr>
                  </a:outerShdw>
                </a:effectLst>
              </a:rPr>
              <a:t>Thorough and Efficient </a:t>
            </a:r>
            <a:r>
              <a:rPr lang="en-US" dirty="0">
                <a:effectLst>
                  <a:outerShdw blurRad="38100" dist="38100" dir="2700000" algn="tl">
                    <a:srgbClr val="000000">
                      <a:alpha val="43137"/>
                    </a:srgbClr>
                  </a:outerShdw>
                </a:effectLst>
              </a:rPr>
              <a:t>E</a:t>
            </a:r>
            <a:r>
              <a:rPr lang="en-US" dirty="0" smtClean="0">
                <a:effectLst>
                  <a:outerShdw blurRad="38100" dist="38100" dir="2700000" algn="tl">
                    <a:srgbClr val="000000">
                      <a:alpha val="43137"/>
                    </a:srgbClr>
                  </a:outerShdw>
                </a:effectLst>
              </a:rPr>
              <a:t>ducation – Article III, Section IV, NJ </a:t>
            </a:r>
            <a:r>
              <a:rPr lang="en-US" dirty="0">
                <a:effectLst>
                  <a:outerShdw blurRad="38100" dist="38100" dir="2700000" algn="tl">
                    <a:srgbClr val="000000">
                      <a:alpha val="43137"/>
                    </a:srgbClr>
                  </a:outerShdw>
                </a:effectLst>
              </a:rPr>
              <a:t>Constitution</a:t>
            </a:r>
          </a:p>
          <a:p>
            <a:pPr eaLnBrk="1" hangingPunct="1">
              <a:defRPr/>
            </a:pPr>
            <a:r>
              <a:rPr lang="en-US" dirty="0">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rbitrary &amp; Capricious – lack of due process/violation of policy</a:t>
            </a:r>
          </a:p>
          <a:p>
            <a:pPr eaLnBrk="1" hangingPunct="1">
              <a:defRPr/>
            </a:pPr>
            <a:r>
              <a:rPr lang="en-US" dirty="0" smtClean="0">
                <a:effectLst>
                  <a:outerShdw blurRad="38100" dist="38100" dir="2700000" algn="tl">
                    <a:srgbClr val="000000">
                      <a:alpha val="43137"/>
                    </a:srgbClr>
                  </a:outerShdw>
                </a:effectLst>
              </a:rPr>
              <a:t>Deprivation of constitutional rights - </a:t>
            </a:r>
            <a:r>
              <a:rPr lang="en-US" dirty="0">
                <a:effectLst>
                  <a:outerShdw blurRad="38100" dist="38100" dir="2700000" algn="tl">
                    <a:srgbClr val="000000">
                      <a:alpha val="43137"/>
                    </a:srgbClr>
                  </a:outerShdw>
                </a:effectLst>
              </a:rPr>
              <a:t>42 U.S.C. Sec. 1983/ </a:t>
            </a:r>
            <a:r>
              <a:rPr lang="en-US" dirty="0" smtClean="0">
                <a:effectLst>
                  <a:outerShdw blurRad="38100" dist="38100" dir="2700000" algn="tl">
                    <a:srgbClr val="000000">
                      <a:alpha val="43137"/>
                    </a:srgbClr>
                  </a:outerShdw>
                </a:effectLst>
              </a:rPr>
              <a:t>NJCRA</a:t>
            </a:r>
          </a:p>
          <a:p>
            <a:pPr lvl="1" eaLnBrk="1" hangingPunct="1">
              <a:defRPr/>
            </a:pPr>
            <a:r>
              <a:rPr lang="en-US" dirty="0">
                <a:effectLst>
                  <a:outerShdw blurRad="38100" dist="38100" dir="2700000" algn="tl">
                    <a:srgbClr val="000000">
                      <a:alpha val="43137"/>
                    </a:srgbClr>
                  </a:outerShdw>
                </a:effectLst>
              </a:rPr>
              <a:t>1</a:t>
            </a:r>
            <a:r>
              <a:rPr lang="en-US" baseline="30000" dirty="0">
                <a:effectLst>
                  <a:outerShdw blurRad="38100" dist="38100" dir="2700000" algn="tl">
                    <a:srgbClr val="000000">
                      <a:alpha val="43137"/>
                    </a:srgbClr>
                  </a:outerShdw>
                </a:effectLst>
              </a:rPr>
              <a:t>ST</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Amendment </a:t>
            </a:r>
            <a:r>
              <a:rPr lang="en-US" dirty="0">
                <a:effectLst>
                  <a:outerShdw blurRad="38100" dist="38100" dir="2700000" algn="tl">
                    <a:srgbClr val="000000">
                      <a:alpha val="43137"/>
                    </a:srgbClr>
                  </a:outerShdw>
                </a:effectLst>
              </a:rPr>
              <a:t>– S</a:t>
            </a:r>
            <a:r>
              <a:rPr lang="en-US" dirty="0" smtClean="0">
                <a:effectLst>
                  <a:outerShdw blurRad="38100" dist="38100" dir="2700000" algn="tl">
                    <a:srgbClr val="000000">
                      <a:alpha val="43137"/>
                    </a:srgbClr>
                  </a:outerShdw>
                </a:effectLst>
              </a:rPr>
              <a:t>peech, Association</a:t>
            </a:r>
            <a:endParaRPr lang="en-US" sz="2400" dirty="0" smtClean="0">
              <a:effectLst>
                <a:outerShdw blurRad="38100" dist="38100" dir="2700000" algn="tl">
                  <a:srgbClr val="000000">
                    <a:alpha val="43137"/>
                  </a:srgbClr>
                </a:outerShdw>
              </a:effectLst>
            </a:endParaRPr>
          </a:p>
          <a:p>
            <a:pPr lvl="1" eaLnBrk="1" hangingPunct="1">
              <a:defRPr/>
            </a:pPr>
            <a:r>
              <a:rPr lang="en-US" dirty="0" smtClean="0">
                <a:effectLst>
                  <a:outerShdw blurRad="38100" dist="38100" dir="2700000" algn="tl">
                    <a:srgbClr val="000000">
                      <a:alpha val="43137"/>
                    </a:srgbClr>
                  </a:outerShdw>
                </a:effectLst>
              </a:rPr>
              <a:t>14</a:t>
            </a:r>
            <a:r>
              <a:rPr lang="en-US" baseline="30000" dirty="0" smtClean="0">
                <a:effectLst>
                  <a:outerShdw blurRad="38100" dist="38100" dir="2700000" algn="tl">
                    <a:srgbClr val="000000">
                      <a:alpha val="43137"/>
                    </a:srgbClr>
                  </a:outerShdw>
                </a:effectLst>
              </a:rPr>
              <a:t>th</a:t>
            </a:r>
            <a:r>
              <a:rPr lang="en-US" dirty="0" smtClean="0">
                <a:effectLst>
                  <a:outerShdw blurRad="38100" dist="38100" dir="2700000" algn="tl">
                    <a:srgbClr val="000000">
                      <a:alpha val="43137"/>
                    </a:srgbClr>
                  </a:outerShdw>
                </a:effectLst>
              </a:rPr>
              <a:t> Amendment – Due process/equal protection/liberty right</a:t>
            </a:r>
            <a:endParaRPr lang="en-US" sz="2400" dirty="0" smtClean="0">
              <a:effectLst>
                <a:outerShdw blurRad="38100" dist="38100" dir="2700000" algn="tl">
                  <a:srgbClr val="000000">
                    <a:alpha val="43137"/>
                  </a:srgbClr>
                </a:outerShdw>
              </a:effectLst>
            </a:endParaRPr>
          </a:p>
          <a:p>
            <a:pPr lvl="1" eaLnBrk="1" hangingPunct="1">
              <a:defRPr/>
            </a:pPr>
            <a:r>
              <a:rPr lang="en-US" dirty="0" smtClean="0">
                <a:effectLst>
                  <a:outerShdw blurRad="38100" dist="38100" dir="2700000" algn="tl">
                    <a:srgbClr val="000000">
                      <a:alpha val="43137"/>
                    </a:srgbClr>
                  </a:outerShdw>
                </a:effectLst>
              </a:rPr>
              <a:t>4</a:t>
            </a:r>
            <a:r>
              <a:rPr lang="en-US" baseline="30000" dirty="0" smtClean="0">
                <a:effectLst>
                  <a:outerShdw blurRad="38100" dist="38100" dir="2700000" algn="tl">
                    <a:srgbClr val="000000">
                      <a:alpha val="43137"/>
                    </a:srgbClr>
                  </a:outerShdw>
                </a:effectLst>
              </a:rPr>
              <a:t>th</a:t>
            </a:r>
            <a:r>
              <a:rPr lang="en-US" dirty="0" smtClean="0">
                <a:effectLst>
                  <a:outerShdw blurRad="38100" dist="38100" dir="2700000" algn="tl">
                    <a:srgbClr val="000000">
                      <a:alpha val="43137"/>
                    </a:srgbClr>
                  </a:outerShdw>
                </a:effectLst>
              </a:rPr>
              <a:t> Amendment search and seizure</a:t>
            </a:r>
          </a:p>
          <a:p>
            <a:pPr eaLnBrk="1" hangingPunct="1">
              <a:defRPr/>
            </a:pPr>
            <a:endParaRPr lang="en-US" dirty="0"/>
          </a:p>
          <a:p>
            <a:pPr eaLnBrk="1" hangingPunct="1">
              <a:defRPr/>
            </a:pPr>
            <a:endParaRPr lang="en-US" dirty="0"/>
          </a:p>
        </p:txBody>
      </p:sp>
      <p:sp>
        <p:nvSpPr>
          <p:cNvPr id="73731"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28</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Litigation – Causes of Action (2)</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323975"/>
            <a:ext cx="8382000" cy="5022850"/>
          </a:xfrm>
        </p:spPr>
        <p:txBody>
          <a:bodyPr/>
          <a:lstStyle/>
          <a:p>
            <a:pPr eaLnBrk="1" hangingPunct="1">
              <a:defRPr/>
            </a:pPr>
            <a:r>
              <a:rPr lang="en-US" dirty="0">
                <a:effectLst>
                  <a:outerShdw blurRad="38100" dist="38100" dir="2700000" algn="tl">
                    <a:srgbClr val="000000">
                      <a:alpha val="43137"/>
                    </a:srgbClr>
                  </a:outerShdw>
                </a:effectLst>
              </a:rPr>
              <a:t>S</a:t>
            </a:r>
            <a:r>
              <a:rPr lang="en-US" dirty="0" smtClean="0">
                <a:effectLst>
                  <a:outerShdw blurRad="38100" dist="38100" dir="2700000" algn="tl">
                    <a:srgbClr val="000000">
                      <a:alpha val="43137"/>
                    </a:srgbClr>
                  </a:outerShdw>
                </a:effectLst>
              </a:rPr>
              <a:t>ection 504 of </a:t>
            </a:r>
            <a:r>
              <a:rPr lang="en-US" dirty="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Rehabilitation </a:t>
            </a:r>
            <a:r>
              <a:rPr lang="en-US" dirty="0">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ct </a:t>
            </a:r>
            <a:r>
              <a:rPr lang="en-US" dirty="0">
                <a:effectLst>
                  <a:outerShdw blurRad="38100" dist="38100" dir="2700000" algn="tl">
                    <a:srgbClr val="000000">
                      <a:alpha val="43137"/>
                    </a:srgbClr>
                  </a:outerShdw>
                </a:effectLst>
              </a:rPr>
              <a:t>of 1973</a:t>
            </a:r>
          </a:p>
          <a:p>
            <a:pPr eaLnBrk="1" hangingPunct="1">
              <a:defRPr/>
            </a:pPr>
            <a:r>
              <a:rPr lang="en-US" dirty="0" smtClean="0">
                <a:effectLst>
                  <a:outerShdw blurRad="38100" dist="38100" dir="2700000" algn="tl">
                    <a:srgbClr val="000000">
                      <a:alpha val="43137"/>
                    </a:srgbClr>
                  </a:outerShdw>
                </a:effectLst>
              </a:rPr>
              <a:t>Special </a:t>
            </a:r>
            <a:r>
              <a:rPr lang="en-US" dirty="0">
                <a:effectLst>
                  <a:outerShdw blurRad="38100" dist="38100" dir="2700000" algn="tl">
                    <a:srgbClr val="000000">
                      <a:alpha val="43137"/>
                    </a:srgbClr>
                  </a:outerShdw>
                </a:effectLst>
              </a:rPr>
              <a:t>N</a:t>
            </a:r>
            <a:r>
              <a:rPr lang="en-US" dirty="0" smtClean="0">
                <a:effectLst>
                  <a:outerShdw blurRad="38100" dist="38100" dir="2700000" algn="tl">
                    <a:srgbClr val="000000">
                      <a:alpha val="43137"/>
                    </a:srgbClr>
                  </a:outerShdw>
                </a:effectLst>
              </a:rPr>
              <a:t>eeds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IDEA Administrative Remedy only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No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Damages</a:t>
            </a:r>
            <a:endParaRPr lang="en-US" dirty="0">
              <a:effectLst>
                <a:outerShdw blurRad="38100" dist="38100" dir="2700000" algn="tl">
                  <a:srgbClr val="000000">
                    <a:alpha val="43137"/>
                  </a:srgbClr>
                </a:outerShdw>
              </a:effectLst>
            </a:endParaRPr>
          </a:p>
          <a:p>
            <a:pPr eaLnBrk="1" hangingPunct="1">
              <a:defRPr/>
            </a:pPr>
            <a:r>
              <a:rPr lang="en-US" dirty="0">
                <a:effectLst>
                  <a:outerShdw blurRad="38100" dist="38100" dir="2700000" algn="tl">
                    <a:srgbClr val="000000">
                      <a:alpha val="43137"/>
                    </a:srgbClr>
                  </a:outerShdw>
                </a:effectLst>
              </a:rPr>
              <a:t>V</a:t>
            </a:r>
            <a:r>
              <a:rPr lang="en-US" dirty="0" smtClean="0">
                <a:effectLst>
                  <a:outerShdw blurRad="38100" dist="38100" dir="2700000" algn="tl">
                    <a:srgbClr val="000000">
                      <a:alpha val="43137"/>
                    </a:srgbClr>
                  </a:outerShdw>
                </a:effectLst>
              </a:rPr>
              <a:t>iolation </a:t>
            </a:r>
            <a:r>
              <a:rPr lang="en-US" dirty="0">
                <a:effectLst>
                  <a:outerShdw blurRad="38100" dist="38100" dir="2700000" algn="tl">
                    <a:srgbClr val="000000">
                      <a:alpha val="43137"/>
                    </a:srgbClr>
                  </a:outerShdw>
                </a:effectLst>
              </a:rPr>
              <a:t>of L</a:t>
            </a:r>
            <a:r>
              <a:rPr lang="en-US" dirty="0" smtClean="0">
                <a:effectLst>
                  <a:outerShdw blurRad="38100" dist="38100" dir="2700000" algn="tl">
                    <a:srgbClr val="000000">
                      <a:alpha val="43137"/>
                    </a:srgbClr>
                  </a:outerShdw>
                </a:effectLst>
              </a:rPr>
              <a:t>AD </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Law </a:t>
            </a:r>
            <a:r>
              <a:rPr lang="en-US" dirty="0">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gainst </a:t>
            </a:r>
            <a:r>
              <a:rPr lang="en-US" dirty="0">
                <a:effectLst>
                  <a:outerShdw blurRad="38100" dist="38100" dir="2700000" algn="tl">
                    <a:srgbClr val="000000">
                      <a:alpha val="43137"/>
                    </a:srgbClr>
                  </a:outerShdw>
                </a:effectLst>
              </a:rPr>
              <a:t>D</a:t>
            </a:r>
            <a:r>
              <a:rPr lang="en-US" dirty="0" smtClean="0">
                <a:effectLst>
                  <a:outerShdw blurRad="38100" dist="38100" dir="2700000" algn="tl">
                    <a:srgbClr val="000000">
                      <a:alpha val="43137"/>
                    </a:srgbClr>
                  </a:outerShdw>
                </a:effectLst>
              </a:rPr>
              <a:t>iscrimination, N.J.S.A. Title </a:t>
            </a:r>
            <a:r>
              <a:rPr lang="en-US" dirty="0">
                <a:effectLst>
                  <a:outerShdw blurRad="38100" dist="38100" dir="2700000" algn="tl">
                    <a:srgbClr val="000000">
                      <a:alpha val="43137"/>
                    </a:srgbClr>
                  </a:outerShdw>
                </a:effectLst>
              </a:rPr>
              <a:t>10:5-3, </a:t>
            </a:r>
            <a:r>
              <a:rPr lang="en-US" dirty="0" smtClean="0">
                <a:effectLst>
                  <a:outerShdw blurRad="38100" dist="38100" dir="2700000" algn="tl">
                    <a:srgbClr val="000000">
                      <a:alpha val="43137"/>
                    </a:srgbClr>
                  </a:outerShdw>
                </a:effectLst>
              </a:rPr>
              <a:t>et </a:t>
            </a:r>
            <a:r>
              <a:rPr lang="en-US" dirty="0" err="1" smtClean="0">
                <a:effectLst>
                  <a:outerShdw blurRad="38100" dist="38100" dir="2700000" algn="tl">
                    <a:srgbClr val="000000">
                      <a:alpha val="43137"/>
                    </a:srgbClr>
                  </a:outerShdw>
                </a:effectLst>
              </a:rPr>
              <a:t>als</a:t>
            </a:r>
            <a:endParaRPr lang="en-US" dirty="0">
              <a:effectLst>
                <a:outerShdw blurRad="38100" dist="38100" dir="2700000" algn="tl">
                  <a:srgbClr val="000000">
                    <a:alpha val="43137"/>
                  </a:srgbClr>
                </a:outerShdw>
              </a:effectLst>
            </a:endParaRPr>
          </a:p>
          <a:p>
            <a:pPr eaLnBrk="1" hangingPunct="1">
              <a:defRPr/>
            </a:pPr>
            <a:r>
              <a:rPr lang="en-US" dirty="0">
                <a:effectLst>
                  <a:outerShdw blurRad="38100" dist="38100" dir="2700000" algn="tl">
                    <a:srgbClr val="000000">
                      <a:alpha val="43137"/>
                    </a:srgbClr>
                  </a:outerShdw>
                </a:effectLst>
              </a:rPr>
              <a:t>V</a:t>
            </a:r>
            <a:r>
              <a:rPr lang="en-US" dirty="0" smtClean="0">
                <a:effectLst>
                  <a:outerShdw blurRad="38100" dist="38100" dir="2700000" algn="tl">
                    <a:srgbClr val="000000">
                      <a:alpha val="43137"/>
                    </a:srgbClr>
                  </a:outerShdw>
                </a:effectLst>
              </a:rPr>
              <a:t>iolation </a:t>
            </a:r>
            <a:r>
              <a:rPr lang="en-US" dirty="0">
                <a:effectLst>
                  <a:outerShdw blurRad="38100" dist="38100" dir="2700000" algn="tl">
                    <a:srgbClr val="000000">
                      <a:alpha val="43137"/>
                    </a:srgbClr>
                  </a:outerShdw>
                </a:effectLst>
              </a:rPr>
              <a:t>of the </a:t>
            </a:r>
            <a:r>
              <a:rPr lang="en-US" dirty="0" smtClean="0">
                <a:effectLst>
                  <a:outerShdw blurRad="38100" dist="38100" dir="2700000" algn="tl">
                    <a:srgbClr val="000000">
                      <a:alpha val="43137"/>
                    </a:srgbClr>
                  </a:outerShdw>
                </a:effectLst>
              </a:rPr>
              <a:t>ADA </a:t>
            </a:r>
            <a:r>
              <a:rPr lang="en-US" dirty="0">
                <a:effectLst>
                  <a:outerShdw blurRad="38100" dist="38100" dir="2700000" algn="tl">
                    <a:srgbClr val="000000">
                      <a:alpha val="43137"/>
                    </a:srgbClr>
                  </a:outerShdw>
                </a:effectLst>
              </a:rPr>
              <a:t>– A</a:t>
            </a:r>
            <a:r>
              <a:rPr lang="en-US" dirty="0" smtClean="0">
                <a:effectLst>
                  <a:outerShdw blurRad="38100" dist="38100" dir="2700000" algn="tl">
                    <a:srgbClr val="000000">
                      <a:alpha val="43137"/>
                    </a:srgbClr>
                  </a:outerShdw>
                </a:effectLst>
              </a:rPr>
              <a:t>mericans </a:t>
            </a:r>
            <a:r>
              <a:rPr lang="en-US" dirty="0">
                <a:effectLst>
                  <a:outerShdw blurRad="38100" dist="38100" dir="2700000" algn="tl">
                    <a:srgbClr val="000000">
                      <a:alpha val="43137"/>
                    </a:srgbClr>
                  </a:outerShdw>
                </a:effectLst>
              </a:rPr>
              <a:t>with </a:t>
            </a:r>
            <a:r>
              <a:rPr lang="en-US" dirty="0" smtClean="0">
                <a:effectLst>
                  <a:outerShdw blurRad="38100" dist="38100" dir="2700000" algn="tl">
                    <a:srgbClr val="000000">
                      <a:alpha val="43137"/>
                    </a:srgbClr>
                  </a:outerShdw>
                </a:effectLst>
              </a:rPr>
              <a:t>Disabilities </a:t>
            </a:r>
            <a:r>
              <a:rPr lang="en-US" dirty="0">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ct</a:t>
            </a:r>
            <a:endParaRPr lang="en-US" dirty="0">
              <a:effectLst>
                <a:outerShdw blurRad="38100" dist="38100" dir="2700000" algn="tl">
                  <a:srgbClr val="000000">
                    <a:alpha val="43137"/>
                  </a:srgbClr>
                </a:outerShdw>
              </a:effectLst>
            </a:endParaRPr>
          </a:p>
          <a:p>
            <a:pPr eaLnBrk="1" hangingPunct="1">
              <a:defRPr/>
            </a:pPr>
            <a:r>
              <a:rPr lang="en-US" dirty="0">
                <a:effectLst>
                  <a:outerShdw blurRad="38100" dist="38100" dir="2700000" algn="tl">
                    <a:srgbClr val="000000">
                      <a:alpha val="43137"/>
                    </a:srgbClr>
                  </a:outerShdw>
                </a:effectLst>
              </a:rPr>
              <a:t>V</a:t>
            </a:r>
            <a:r>
              <a:rPr lang="en-US" dirty="0" smtClean="0">
                <a:effectLst>
                  <a:outerShdw blurRad="38100" dist="38100" dir="2700000" algn="tl">
                    <a:srgbClr val="000000">
                      <a:alpha val="43137"/>
                    </a:srgbClr>
                  </a:outerShdw>
                </a:effectLst>
              </a:rPr>
              <a:t>iolation </a:t>
            </a:r>
            <a:r>
              <a:rPr lang="en-US" dirty="0">
                <a:effectLst>
                  <a:outerShdw blurRad="38100" dist="38100" dir="2700000" algn="tl">
                    <a:srgbClr val="000000">
                      <a:alpha val="43137"/>
                    </a:srgbClr>
                  </a:outerShdw>
                </a:effectLst>
              </a:rPr>
              <a:t>of </a:t>
            </a:r>
            <a:r>
              <a:rPr lang="en-US" dirty="0" smtClean="0">
                <a:effectLst>
                  <a:outerShdw blurRad="38100" dist="38100" dir="2700000" algn="tl">
                    <a:srgbClr val="000000">
                      <a:alpha val="43137"/>
                    </a:srgbClr>
                  </a:outerShdw>
                </a:effectLst>
              </a:rPr>
              <a:t>Title VI</a:t>
            </a:r>
            <a:endParaRPr lang="en-US" dirty="0">
              <a:effectLst>
                <a:outerShdw blurRad="38100" dist="38100" dir="2700000" algn="tl">
                  <a:srgbClr val="000000">
                    <a:alpha val="43137"/>
                  </a:srgbClr>
                </a:outerShdw>
              </a:effectLst>
            </a:endParaRPr>
          </a:p>
          <a:p>
            <a:pPr eaLnBrk="1" hangingPunct="1">
              <a:defRPr/>
            </a:pPr>
            <a:endParaRPr lang="en-US" dirty="0"/>
          </a:p>
          <a:p>
            <a:pPr eaLnBrk="1" hangingPunct="1">
              <a:defRPr/>
            </a:pPr>
            <a:endParaRPr lang="en-US" dirty="0"/>
          </a:p>
        </p:txBody>
      </p:sp>
      <p:sp>
        <p:nvSpPr>
          <p:cNvPr id="75779"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29</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0412"/>
          </a:xfrm>
        </p:spPr>
        <p:txBody>
          <a:bodyPr>
            <a:normAutofit/>
          </a:bodyPr>
          <a:lstStyle/>
          <a:p>
            <a:pPr algn="ctr" defTabSz="914363" eaLnBrk="1" fontAlgn="auto" hangingPunct="1">
              <a:spcAft>
                <a:spcPts val="0"/>
              </a:spcAft>
              <a:defRPr/>
            </a:pPr>
            <a:r>
              <a:rPr smtClean="0">
                <a:solidFill>
                  <a:schemeClr val="tx2">
                    <a:lumMod val="75000"/>
                  </a:schemeClr>
                </a:solidFill>
              </a:rPr>
              <a:t>General Concepts </a:t>
            </a:r>
            <a:endParaRPr>
              <a:solidFill>
                <a:schemeClr val="tx2">
                  <a:lumMod val="75000"/>
                </a:schemeClr>
              </a:solidFill>
            </a:endParaRPr>
          </a:p>
        </p:txBody>
      </p:sp>
      <p:sp>
        <p:nvSpPr>
          <p:cNvPr id="8195" name="Text Placeholder 2"/>
          <p:cNvSpPr>
            <a:spLocks noGrp="1"/>
          </p:cNvSpPr>
          <p:nvPr>
            <p:ph type="body" sz="quarter" idx="10"/>
          </p:nvPr>
        </p:nvSpPr>
        <p:spPr>
          <a:xfrm>
            <a:off x="304800" y="1295400"/>
            <a:ext cx="8382000" cy="5964238"/>
          </a:xfrm>
        </p:spPr>
        <p:txBody>
          <a:bodyPr/>
          <a:lstStyle/>
          <a:p>
            <a:pPr eaLnBrk="1" hangingPunct="1">
              <a:defRPr/>
            </a:pPr>
            <a:r>
              <a:rPr lang="en-US" dirty="0">
                <a:effectLst>
                  <a:outerShdw blurRad="38100" dist="38100" dir="2700000" algn="tl">
                    <a:srgbClr val="000000">
                      <a:alpha val="43137"/>
                    </a:srgbClr>
                  </a:outerShdw>
                </a:effectLst>
              </a:rPr>
              <a:t>Discipline must bear a rational relation to a legitimate state objective</a:t>
            </a:r>
          </a:p>
          <a:p>
            <a:pPr lvl="1" eaLnBrk="1" hangingPunct="1">
              <a:defRPr/>
            </a:pPr>
            <a:r>
              <a:rPr lang="en-US" u="sng" dirty="0">
                <a:effectLst>
                  <a:outerShdw blurRad="38100" dist="38100" dir="2700000" algn="tl">
                    <a:srgbClr val="000000">
                      <a:alpha val="43137"/>
                    </a:srgbClr>
                  </a:outerShdw>
                </a:effectLst>
              </a:rPr>
              <a:t>Palmer v.  </a:t>
            </a:r>
            <a:r>
              <a:rPr lang="en-US" u="sng" dirty="0" err="1">
                <a:effectLst>
                  <a:outerShdw blurRad="38100" dist="38100" dir="2700000" algn="tl">
                    <a:srgbClr val="000000">
                      <a:alpha val="43137"/>
                    </a:srgbClr>
                  </a:outerShdw>
                </a:effectLst>
              </a:rPr>
              <a:t>Merzulli</a:t>
            </a:r>
            <a:r>
              <a:rPr lang="en-US" dirty="0">
                <a:effectLst>
                  <a:outerShdw blurRad="38100" dist="38100" dir="2700000" algn="tl">
                    <a:srgbClr val="000000">
                      <a:alpha val="43137"/>
                    </a:srgbClr>
                  </a:outerShdw>
                </a:effectLst>
              </a:rPr>
              <a:t>, 868 F.2d 90 (3</a:t>
            </a:r>
            <a:r>
              <a:rPr lang="en-US" baseline="30000" dirty="0">
                <a:effectLst>
                  <a:outerShdw blurRad="38100" dist="38100" dir="2700000" algn="tl">
                    <a:srgbClr val="000000">
                      <a:alpha val="43137"/>
                    </a:srgbClr>
                  </a:outerShdw>
                </a:effectLst>
              </a:rPr>
              <a:t>rd</a:t>
            </a:r>
            <a:r>
              <a:rPr lang="en-US" dirty="0">
                <a:effectLst>
                  <a:outerShdw blurRad="38100" dist="38100" dir="2700000" algn="tl">
                    <a:srgbClr val="000000">
                      <a:alpha val="43137"/>
                    </a:srgbClr>
                  </a:outerShdw>
                </a:effectLst>
              </a:rPr>
              <a:t> Cir. 1989) </a:t>
            </a:r>
            <a:endParaRPr lang="en-US" dirty="0" smtClean="0">
              <a:effectLst>
                <a:outerShdw blurRad="38100" dist="38100" dir="2700000" algn="tl">
                  <a:srgbClr val="000000">
                    <a:alpha val="43137"/>
                  </a:srgbClr>
                </a:outerShdw>
              </a:effectLst>
            </a:endParaRPr>
          </a:p>
          <a:p>
            <a:pPr eaLnBrk="1" hangingPunct="1">
              <a:defRPr/>
            </a:pPr>
            <a:r>
              <a:rPr lang="en-US" dirty="0" smtClean="0">
                <a:effectLst>
                  <a:outerShdw blurRad="38100" dist="38100" dir="2700000" algn="tl">
                    <a:srgbClr val="000000">
                      <a:alpha val="43137"/>
                    </a:srgbClr>
                  </a:outerShdw>
                </a:effectLst>
              </a:rPr>
              <a:t>Arbitrary </a:t>
            </a:r>
            <a:r>
              <a:rPr lang="en-US" dirty="0">
                <a:effectLst>
                  <a:outerShdw blurRad="38100" dist="38100" dir="2700000" algn="tl">
                    <a:srgbClr val="000000">
                      <a:alpha val="43137"/>
                    </a:srgbClr>
                  </a:outerShdw>
                </a:effectLst>
              </a:rPr>
              <a:t>&amp; Capricious standard of review</a:t>
            </a:r>
          </a:p>
          <a:p>
            <a:pPr eaLnBrk="1" hangingPunct="1">
              <a:defRPr/>
            </a:pPr>
            <a:r>
              <a:rPr lang="en-US" dirty="0">
                <a:effectLst>
                  <a:outerShdw blurRad="38100" dist="38100" dir="2700000" algn="tl">
                    <a:srgbClr val="000000">
                      <a:alpha val="43137"/>
                    </a:srgbClr>
                  </a:outerShdw>
                </a:effectLst>
              </a:rPr>
              <a:t>There are parameters for length of </a:t>
            </a:r>
            <a:r>
              <a:rPr lang="en-US" dirty="0" smtClean="0">
                <a:effectLst>
                  <a:outerShdw blurRad="38100" dist="38100" dir="2700000" algn="tl">
                    <a:srgbClr val="000000">
                      <a:alpha val="43137"/>
                    </a:srgbClr>
                  </a:outerShdw>
                </a:effectLst>
              </a:rPr>
              <a:t>suspension</a:t>
            </a:r>
          </a:p>
          <a:p>
            <a:pPr lvl="1" eaLnBrk="1" hangingPunct="1">
              <a:defRPr/>
            </a:pPr>
            <a:r>
              <a:rPr lang="en-US" dirty="0">
                <a:effectLst>
                  <a:outerShdw blurRad="38100" dist="38100" dir="2700000" algn="tl">
                    <a:srgbClr val="000000">
                      <a:alpha val="43137"/>
                    </a:srgbClr>
                  </a:outerShdw>
                </a:effectLst>
              </a:rPr>
              <a:t>N.J.S.A. 18A:37-5</a:t>
            </a:r>
          </a:p>
          <a:p>
            <a:pPr lvl="1" eaLnBrk="1" hangingPunct="1">
              <a:defRPr/>
            </a:pPr>
            <a:r>
              <a:rPr lang="en-US" dirty="0">
                <a:effectLst>
                  <a:outerShdw blurRad="38100" dist="38100" dir="2700000" algn="tl">
                    <a:srgbClr val="000000">
                      <a:alpha val="43137"/>
                    </a:srgbClr>
                  </a:outerShdw>
                </a:effectLst>
              </a:rPr>
              <a:t>N.J.A.C. 6A:16-7.3</a:t>
            </a:r>
          </a:p>
          <a:p>
            <a:pPr marL="517525" lvl="1" indent="0" eaLnBrk="1" hangingPunct="1">
              <a:buFontTx/>
              <a:buNone/>
              <a:defRPr/>
            </a:pPr>
            <a:endParaRPr lang="en-US" dirty="0">
              <a:effectLst>
                <a:outerShdw blurRad="38100" dist="38100" dir="2700000" algn="tl">
                  <a:srgbClr val="000000">
                    <a:alpha val="43137"/>
                  </a:srgbClr>
                </a:outerShdw>
              </a:effectLst>
            </a:endParaRPr>
          </a:p>
          <a:p>
            <a:pPr lvl="1" eaLnBrk="1" hangingPunct="1">
              <a:defRPr/>
            </a:pPr>
            <a:endParaRPr lang="en-US" dirty="0" smtClean="0">
              <a:effectLst>
                <a:outerShdw blurRad="38100" dist="38100" dir="2700000" algn="tl">
                  <a:srgbClr val="000000">
                    <a:alpha val="43137"/>
                  </a:srgbClr>
                </a:outerShdw>
              </a:effectLst>
            </a:endParaRPr>
          </a:p>
          <a:p>
            <a:pPr eaLnBrk="1" hangingPunct="1">
              <a:defRPr/>
            </a:pPr>
            <a:endParaRPr lang="en-US" dirty="0"/>
          </a:p>
          <a:p>
            <a:pPr eaLnBrk="1" hangingPunct="1">
              <a:defRPr/>
            </a:pPr>
            <a:endParaRPr lang="en-US" dirty="0"/>
          </a:p>
          <a:p>
            <a:pPr eaLnBrk="1" hangingPunct="1">
              <a:buFontTx/>
              <a:buNone/>
              <a:defRPr/>
            </a:pPr>
            <a:endParaRPr lang="en-US" dirty="0" smtClean="0"/>
          </a:p>
        </p:txBody>
      </p:sp>
      <p:sp>
        <p:nvSpPr>
          <p:cNvPr id="22531" name="TextBox 4"/>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3</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a:solidFill>
                  <a:schemeClr val="tx2"/>
                </a:solidFill>
                <a:effectLst>
                  <a:outerShdw blurRad="38100" dist="38100" dir="2700000" algn="tl" rotWithShape="0">
                    <a:srgbClr val="000000">
                      <a:alpha val="43137"/>
                    </a:srgbClr>
                  </a:outerShdw>
                </a:effectLst>
              </a:rPr>
              <a:t>Litigation – Causes of Action </a:t>
            </a:r>
            <a:r>
              <a:rPr sz="4400" smtClean="0">
                <a:solidFill>
                  <a:schemeClr val="tx2"/>
                </a:solidFill>
                <a:effectLst>
                  <a:outerShdw blurRad="38100" dist="38100" dir="2700000" algn="tl" rotWithShape="0">
                    <a:srgbClr val="000000">
                      <a:alpha val="43137"/>
                    </a:srgbClr>
                  </a:outerShdw>
                </a:effectLst>
              </a:rPr>
              <a:t>(3)</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323975"/>
            <a:ext cx="8382000" cy="3594100"/>
          </a:xfrm>
        </p:spPr>
        <p:txBody>
          <a:bodyPr/>
          <a:lstStyle/>
          <a:p>
            <a:pPr eaLnBrk="1" hangingPunct="1">
              <a:defRPr/>
            </a:pPr>
            <a:r>
              <a:rPr lang="en-US" dirty="0" smtClean="0">
                <a:effectLst>
                  <a:outerShdw blurRad="38100" dist="38100" dir="2700000" algn="tl">
                    <a:srgbClr val="000000">
                      <a:alpha val="43137"/>
                    </a:srgbClr>
                  </a:outerShdw>
                </a:effectLst>
              </a:rPr>
              <a:t>Violation Title </a:t>
            </a:r>
            <a:r>
              <a:rPr lang="en-US" dirty="0">
                <a:effectLst>
                  <a:outerShdw blurRad="38100" dist="38100" dir="2700000" algn="tl">
                    <a:srgbClr val="000000">
                      <a:alpha val="43137"/>
                    </a:srgbClr>
                  </a:outerShdw>
                </a:effectLst>
              </a:rPr>
              <a:t>IX – </a:t>
            </a:r>
            <a:r>
              <a:rPr lang="en-US" dirty="0" smtClean="0">
                <a:effectLst>
                  <a:outerShdw blurRad="38100" dist="38100" dir="2700000" algn="tl">
                    <a:srgbClr val="000000">
                      <a:alpha val="43137"/>
                    </a:srgbClr>
                  </a:outerShdw>
                </a:effectLst>
              </a:rPr>
              <a:t>Sexual </a:t>
            </a:r>
            <a:r>
              <a:rPr lang="en-US" dirty="0" err="1">
                <a:effectLst>
                  <a:outerShdw blurRad="38100" dist="38100" dir="2700000" algn="tl">
                    <a:srgbClr val="000000">
                      <a:alpha val="43137"/>
                    </a:srgbClr>
                  </a:outerShdw>
                </a:effectLst>
              </a:rPr>
              <a:t>H</a:t>
            </a:r>
            <a:r>
              <a:rPr lang="en-US" dirty="0" err="1" smtClean="0">
                <a:effectLst>
                  <a:outerShdw blurRad="38100" dist="38100" dir="2700000" algn="tl">
                    <a:srgbClr val="000000">
                      <a:alpha val="43137"/>
                    </a:srgbClr>
                  </a:outerShdw>
                </a:effectLst>
              </a:rPr>
              <a:t>arrassment</a:t>
            </a:r>
            <a:endParaRPr lang="en-US" dirty="0">
              <a:effectLst>
                <a:outerShdw blurRad="38100" dist="38100" dir="2700000" algn="tl">
                  <a:srgbClr val="000000">
                    <a:alpha val="43137"/>
                  </a:srgbClr>
                </a:outerShdw>
              </a:effectLst>
            </a:endParaRPr>
          </a:p>
          <a:p>
            <a:pPr eaLnBrk="1" hangingPunct="1">
              <a:defRPr/>
            </a:pPr>
            <a:r>
              <a:rPr lang="en-US" dirty="0">
                <a:effectLst>
                  <a:outerShdw blurRad="38100" dist="38100" dir="2700000" algn="tl">
                    <a:srgbClr val="000000">
                      <a:alpha val="43137"/>
                    </a:srgbClr>
                  </a:outerShdw>
                </a:effectLst>
              </a:rPr>
              <a:t>B</a:t>
            </a:r>
            <a:r>
              <a:rPr lang="en-US" dirty="0" smtClean="0">
                <a:effectLst>
                  <a:outerShdw blurRad="38100" dist="38100" dir="2700000" algn="tl">
                    <a:srgbClr val="000000">
                      <a:alpha val="43137"/>
                    </a:srgbClr>
                  </a:outerShdw>
                </a:effectLst>
              </a:rPr>
              <a:t>reach of contract/implied contract – </a:t>
            </a:r>
            <a:r>
              <a:rPr lang="en-US" dirty="0">
                <a:effectLst>
                  <a:outerShdw blurRad="38100" dist="38100" dir="2700000" algn="tl">
                    <a:srgbClr val="000000">
                      <a:alpha val="43137"/>
                    </a:srgbClr>
                  </a:outerShdw>
                </a:effectLst>
              </a:rPr>
              <a:t>student handbook</a:t>
            </a:r>
          </a:p>
          <a:p>
            <a:pPr eaLnBrk="1" hangingPunct="1">
              <a:defRPr/>
            </a:pPr>
            <a:r>
              <a:rPr lang="en-US" smtClean="0">
                <a:effectLst>
                  <a:outerShdw blurRad="38100" dist="38100" dir="2700000" algn="tl">
                    <a:srgbClr val="000000">
                      <a:alpha val="43137"/>
                    </a:srgbClr>
                  </a:outerShdw>
                </a:effectLst>
              </a:rPr>
              <a:t>Promissory </a:t>
            </a:r>
            <a:r>
              <a:rPr lang="en-US" dirty="0" smtClean="0">
                <a:effectLst>
                  <a:outerShdw blurRad="38100" dist="38100" dir="2700000" algn="tl">
                    <a:srgbClr val="000000">
                      <a:alpha val="43137"/>
                    </a:srgbClr>
                  </a:outerShdw>
                </a:effectLst>
              </a:rPr>
              <a:t>estoppel/reliance</a:t>
            </a:r>
          </a:p>
          <a:p>
            <a:pPr eaLnBrk="1" hangingPunct="1">
              <a:defRPr/>
            </a:pPr>
            <a:r>
              <a:rPr lang="en-US" dirty="0">
                <a:effectLst>
                  <a:outerShdw blurRad="38100" dist="38100" dir="2700000" algn="tl">
                    <a:srgbClr val="000000">
                      <a:alpha val="43137"/>
                    </a:srgbClr>
                  </a:outerShdw>
                </a:effectLst>
              </a:rPr>
              <a:t>N</a:t>
            </a:r>
            <a:r>
              <a:rPr lang="en-US" dirty="0" smtClean="0">
                <a:effectLst>
                  <a:outerShdw blurRad="38100" dist="38100" dir="2700000" algn="tl">
                    <a:srgbClr val="000000">
                      <a:alpha val="43137"/>
                    </a:srgbClr>
                  </a:outerShdw>
                </a:effectLst>
              </a:rPr>
              <a:t>egligence/failure of supervision- Title </a:t>
            </a:r>
            <a:r>
              <a:rPr lang="en-US" dirty="0">
                <a:effectLst>
                  <a:outerShdw blurRad="38100" dist="38100" dir="2700000" algn="tl">
                    <a:srgbClr val="000000">
                      <a:alpha val="43137"/>
                    </a:srgbClr>
                  </a:outerShdw>
                </a:effectLst>
              </a:rPr>
              <a:t>59</a:t>
            </a:r>
          </a:p>
          <a:p>
            <a:pPr eaLnBrk="1" hangingPunct="1">
              <a:defRPr/>
            </a:pPr>
            <a:endParaRPr lang="en-US" dirty="0"/>
          </a:p>
          <a:p>
            <a:pPr eaLnBrk="1" hangingPunct="1">
              <a:defRPr/>
            </a:pPr>
            <a:endParaRPr lang="en-US" dirty="0"/>
          </a:p>
        </p:txBody>
      </p:sp>
      <p:sp>
        <p:nvSpPr>
          <p:cNvPr id="77827"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30</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Forums</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447800"/>
            <a:ext cx="8382000" cy="4137025"/>
          </a:xfrm>
        </p:spPr>
        <p:txBody>
          <a:bodyPr/>
          <a:lstStyle/>
          <a:p>
            <a:pPr eaLnBrk="1" hangingPunct="1">
              <a:defRPr/>
            </a:pPr>
            <a:r>
              <a:rPr lang="en-US" dirty="0" smtClean="0">
                <a:effectLst>
                  <a:outerShdw blurRad="38100" dist="38100" dir="2700000" algn="tl">
                    <a:srgbClr val="000000">
                      <a:alpha val="43137"/>
                    </a:srgbClr>
                  </a:outerShdw>
                </a:effectLst>
              </a:rPr>
              <a:t>Administrative/Federal/State</a:t>
            </a:r>
          </a:p>
          <a:p>
            <a:pPr eaLnBrk="1" hangingPunct="1">
              <a:defRPr/>
            </a:pPr>
            <a:r>
              <a:rPr lang="en-US" dirty="0" smtClean="0">
                <a:effectLst>
                  <a:outerShdw blurRad="38100" dist="38100" dir="2700000" algn="tl">
                    <a:srgbClr val="000000">
                      <a:alpha val="43137"/>
                    </a:srgbClr>
                  </a:outerShdw>
                </a:effectLst>
              </a:rPr>
              <a:t>DCR</a:t>
            </a:r>
            <a:r>
              <a:rPr lang="en-US" dirty="0">
                <a:effectLst>
                  <a:outerShdw blurRad="38100" dist="38100" dir="2700000" algn="tl">
                    <a:srgbClr val="000000">
                      <a:alpha val="43137"/>
                    </a:srgbClr>
                  </a:outerShdw>
                </a:effectLst>
              </a:rPr>
              <a:t>, OCR, OAL</a:t>
            </a:r>
          </a:p>
          <a:p>
            <a:pPr eaLnBrk="1" hangingPunct="1">
              <a:defRPr/>
            </a:pPr>
            <a:r>
              <a:rPr lang="en-US" dirty="0">
                <a:effectLst>
                  <a:outerShdw blurRad="38100" dist="38100" dir="2700000" algn="tl">
                    <a:srgbClr val="000000">
                      <a:alpha val="43137"/>
                    </a:srgbClr>
                  </a:outerShdw>
                </a:effectLst>
              </a:rPr>
              <a:t>E</a:t>
            </a:r>
            <a:r>
              <a:rPr lang="en-US" dirty="0" smtClean="0">
                <a:effectLst>
                  <a:outerShdw blurRad="38100" dist="38100" dir="2700000" algn="tl">
                    <a:srgbClr val="000000">
                      <a:alpha val="43137"/>
                    </a:srgbClr>
                  </a:outerShdw>
                </a:effectLst>
              </a:rPr>
              <a:t>xhaustion of administrative remedies</a:t>
            </a:r>
          </a:p>
          <a:p>
            <a:pPr eaLnBrk="1" hangingPunct="1">
              <a:defRPr/>
            </a:pPr>
            <a:r>
              <a:rPr lang="en-US" dirty="0" smtClean="0">
                <a:effectLst>
                  <a:outerShdw blurRad="38100" dist="38100" dir="2700000" algn="tl">
                    <a:srgbClr val="000000">
                      <a:alpha val="43137"/>
                    </a:srgbClr>
                  </a:outerShdw>
                </a:effectLst>
              </a:rPr>
              <a:t>Appeal:  </a:t>
            </a:r>
            <a:r>
              <a:rPr lang="en-US" dirty="0">
                <a:effectLst>
                  <a:outerShdw blurRad="38100" dist="38100" dir="2700000" algn="tl">
                    <a:srgbClr val="000000">
                      <a:alpha val="43137"/>
                    </a:srgbClr>
                  </a:outerShdw>
                </a:effectLst>
              </a:rPr>
              <a:t>90 </a:t>
            </a:r>
            <a:r>
              <a:rPr lang="en-US" dirty="0" smtClean="0">
                <a:effectLst>
                  <a:outerShdw blurRad="38100" dist="38100" dir="2700000" algn="tl">
                    <a:srgbClr val="000000">
                      <a:alpha val="43137"/>
                    </a:srgbClr>
                  </a:outerShdw>
                </a:effectLst>
              </a:rPr>
              <a:t>days to appeal from BOE determination</a:t>
            </a:r>
            <a:endParaRPr lang="en-US" dirty="0">
              <a:effectLst>
                <a:outerShdw blurRad="38100" dist="38100" dir="2700000" algn="tl">
                  <a:srgbClr val="000000">
                    <a:alpha val="43137"/>
                  </a:srgbClr>
                </a:outerShdw>
              </a:effectLst>
            </a:endParaRPr>
          </a:p>
          <a:p>
            <a:pPr eaLnBrk="1" hangingPunct="1">
              <a:defRPr/>
            </a:pPr>
            <a:r>
              <a:rPr lang="en-US" dirty="0" smtClean="0">
                <a:effectLst>
                  <a:outerShdw blurRad="38100" dist="38100" dir="2700000" algn="tl">
                    <a:srgbClr val="000000">
                      <a:alpha val="43137"/>
                    </a:srgbClr>
                  </a:outerShdw>
                </a:effectLst>
              </a:rPr>
              <a:t>Bureau of Controversies and Disputes</a:t>
            </a:r>
          </a:p>
          <a:p>
            <a:pPr marL="0" indent="0" eaLnBrk="1" hangingPunct="1">
              <a:buFontTx/>
              <a:buNone/>
              <a:defRPr/>
            </a:pPr>
            <a:endParaRPr lang="en-US" dirty="0"/>
          </a:p>
          <a:p>
            <a:pPr eaLnBrk="1" hangingPunct="1">
              <a:defRPr/>
            </a:pPr>
            <a:endParaRPr lang="en-US" dirty="0"/>
          </a:p>
        </p:txBody>
      </p:sp>
      <p:sp>
        <p:nvSpPr>
          <p:cNvPr id="79875"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31</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Remedies</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447800"/>
            <a:ext cx="8382000" cy="4678363"/>
          </a:xfrm>
        </p:spPr>
        <p:txBody>
          <a:bodyPr/>
          <a:lstStyle/>
          <a:p>
            <a:pPr eaLnBrk="1" hangingPunct="1">
              <a:defRPr/>
            </a:pPr>
            <a:r>
              <a:rPr lang="en-US" dirty="0">
                <a:effectLst>
                  <a:outerShdw blurRad="38100" dist="38100" dir="2700000" algn="tl">
                    <a:srgbClr val="000000">
                      <a:alpha val="43137"/>
                    </a:srgbClr>
                  </a:outerShdw>
                </a:effectLst>
              </a:rPr>
              <a:t>Reinstatement including all privileges</a:t>
            </a:r>
          </a:p>
          <a:p>
            <a:pPr eaLnBrk="1" hangingPunct="1">
              <a:defRPr/>
            </a:pPr>
            <a:r>
              <a:rPr lang="en-US" dirty="0">
                <a:effectLst>
                  <a:outerShdw blurRad="38100" dist="38100" dir="2700000" algn="tl">
                    <a:srgbClr val="000000">
                      <a:alpha val="43137"/>
                    </a:srgbClr>
                  </a:outerShdw>
                </a:effectLst>
              </a:rPr>
              <a:t>Compensatory education</a:t>
            </a:r>
          </a:p>
          <a:p>
            <a:pPr eaLnBrk="1" hangingPunct="1">
              <a:defRPr/>
            </a:pPr>
            <a:r>
              <a:rPr lang="en-US" dirty="0" err="1">
                <a:effectLst>
                  <a:outerShdw blurRad="38100" dist="38100" dir="2700000" algn="tl">
                    <a:srgbClr val="000000">
                      <a:alpha val="43137"/>
                    </a:srgbClr>
                  </a:outerShdw>
                </a:effectLst>
              </a:rPr>
              <a:t>Expungement</a:t>
            </a:r>
            <a:r>
              <a:rPr lang="en-US" dirty="0">
                <a:effectLst>
                  <a:outerShdw blurRad="38100" dist="38100" dir="2700000" algn="tl">
                    <a:srgbClr val="000000">
                      <a:alpha val="43137"/>
                    </a:srgbClr>
                  </a:outerShdw>
                </a:effectLst>
              </a:rPr>
              <a:t> of school record</a:t>
            </a:r>
          </a:p>
          <a:p>
            <a:pPr eaLnBrk="1" hangingPunct="1">
              <a:defRPr/>
            </a:pPr>
            <a:r>
              <a:rPr lang="en-US" dirty="0" smtClean="0">
                <a:effectLst>
                  <a:outerShdw blurRad="38100" dist="38100" dir="2700000" algn="tl">
                    <a:srgbClr val="000000">
                      <a:alpha val="43137"/>
                    </a:srgbClr>
                  </a:outerShdw>
                </a:effectLst>
              </a:rPr>
              <a:t>Financial damages </a:t>
            </a:r>
            <a:r>
              <a:rPr lang="en-US" dirty="0">
                <a:effectLst>
                  <a:outerShdw blurRad="38100" dist="38100" dir="2700000" algn="tl">
                    <a:srgbClr val="000000">
                      <a:alpha val="43137"/>
                    </a:srgbClr>
                  </a:outerShdw>
                </a:effectLst>
              </a:rPr>
              <a:t>only in state/federal court</a:t>
            </a:r>
          </a:p>
          <a:p>
            <a:pPr eaLnBrk="1" hangingPunct="1">
              <a:defRPr/>
            </a:pPr>
            <a:r>
              <a:rPr lang="en-US" dirty="0">
                <a:effectLst>
                  <a:outerShdw blurRad="38100" dist="38100" dir="2700000" algn="tl">
                    <a:srgbClr val="000000">
                      <a:alpha val="43137"/>
                    </a:srgbClr>
                  </a:outerShdw>
                </a:effectLst>
              </a:rPr>
              <a:t>Change of school</a:t>
            </a:r>
          </a:p>
          <a:p>
            <a:pPr eaLnBrk="1" hangingPunct="1">
              <a:defRPr/>
            </a:pPr>
            <a:r>
              <a:rPr lang="en-US" dirty="0">
                <a:effectLst>
                  <a:outerShdw blurRad="38100" dist="38100" dir="2700000" algn="tl">
                    <a:srgbClr val="000000">
                      <a:alpha val="43137"/>
                    </a:srgbClr>
                  </a:outerShdw>
                </a:effectLst>
              </a:rPr>
              <a:t>Out-of-district placement/referral to child study team</a:t>
            </a:r>
          </a:p>
          <a:p>
            <a:pPr marL="0" indent="0" eaLnBrk="1" hangingPunct="1">
              <a:buFontTx/>
              <a:buNone/>
              <a:defRPr/>
            </a:pPr>
            <a:endParaRPr lang="en-US" dirty="0"/>
          </a:p>
          <a:p>
            <a:pPr eaLnBrk="1" hangingPunct="1">
              <a:defRPr/>
            </a:pPr>
            <a:endParaRPr lang="en-US" dirty="0"/>
          </a:p>
        </p:txBody>
      </p:sp>
      <p:sp>
        <p:nvSpPr>
          <p:cNvPr id="81923"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32</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When to Litigate</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295400"/>
            <a:ext cx="8382000" cy="5219700"/>
          </a:xfrm>
        </p:spPr>
        <p:txBody>
          <a:bodyPr/>
          <a:lstStyle/>
          <a:p>
            <a:pPr eaLnBrk="1" hangingPunct="1">
              <a:defRPr/>
            </a:pPr>
            <a:r>
              <a:rPr lang="en-US" dirty="0">
                <a:effectLst>
                  <a:outerShdw blurRad="38100" dist="38100" dir="2700000" algn="tl">
                    <a:srgbClr val="000000">
                      <a:alpha val="43137"/>
                    </a:srgbClr>
                  </a:outerShdw>
                </a:effectLst>
              </a:rPr>
              <a:t>Permanent school record</a:t>
            </a:r>
          </a:p>
          <a:p>
            <a:pPr eaLnBrk="1" hangingPunct="1">
              <a:defRPr/>
            </a:pPr>
            <a:r>
              <a:rPr lang="en-US" dirty="0">
                <a:effectLst>
                  <a:outerShdw blurRad="38100" dist="38100" dir="2700000" algn="tl">
                    <a:srgbClr val="000000">
                      <a:alpha val="43137"/>
                    </a:srgbClr>
                  </a:outerShdw>
                </a:effectLst>
              </a:rPr>
              <a:t>Over 10 day suspension</a:t>
            </a:r>
          </a:p>
          <a:p>
            <a:pPr eaLnBrk="1" hangingPunct="1">
              <a:defRPr/>
            </a:pPr>
            <a:r>
              <a:rPr lang="en-US" dirty="0">
                <a:effectLst>
                  <a:outerShdw blurRad="38100" dist="38100" dir="2700000" algn="tl">
                    <a:srgbClr val="000000">
                      <a:alpha val="43137"/>
                    </a:srgbClr>
                  </a:outerShdw>
                </a:effectLst>
              </a:rPr>
              <a:t>Expulsion</a:t>
            </a:r>
          </a:p>
          <a:p>
            <a:pPr eaLnBrk="1" hangingPunct="1">
              <a:defRPr/>
            </a:pPr>
            <a:r>
              <a:rPr lang="en-US" dirty="0">
                <a:effectLst>
                  <a:outerShdw blurRad="38100" dist="38100" dir="2700000" algn="tl">
                    <a:srgbClr val="000000">
                      <a:alpha val="43137"/>
                    </a:srgbClr>
                  </a:outerShdw>
                </a:effectLst>
              </a:rPr>
              <a:t>Serious psychological harm</a:t>
            </a:r>
          </a:p>
          <a:p>
            <a:pPr eaLnBrk="1" hangingPunct="1">
              <a:defRPr/>
            </a:pPr>
            <a:r>
              <a:rPr lang="en-US" dirty="0">
                <a:effectLst>
                  <a:outerShdw blurRad="38100" dist="38100" dir="2700000" algn="tl">
                    <a:srgbClr val="000000">
                      <a:alpha val="43137"/>
                    </a:srgbClr>
                  </a:outerShdw>
                </a:effectLst>
              </a:rPr>
              <a:t>Restraint cases</a:t>
            </a:r>
          </a:p>
          <a:p>
            <a:pPr eaLnBrk="1" hangingPunct="1">
              <a:defRPr/>
            </a:pPr>
            <a:r>
              <a:rPr lang="en-US" dirty="0">
                <a:effectLst>
                  <a:outerShdw blurRad="38100" dist="38100" dir="2700000" algn="tl">
                    <a:srgbClr val="000000">
                      <a:alpha val="43137"/>
                    </a:srgbClr>
                  </a:outerShdw>
                </a:effectLst>
              </a:rPr>
              <a:t>Bullying that creates need for </a:t>
            </a:r>
            <a:r>
              <a:rPr lang="en-US" dirty="0" smtClean="0">
                <a:effectLst>
                  <a:outerShdw blurRad="38100" dist="38100" dir="2700000" algn="tl">
                    <a:srgbClr val="000000">
                      <a:alpha val="43137"/>
                    </a:srgbClr>
                  </a:outerShdw>
                </a:effectLst>
              </a:rPr>
              <a:t>CST </a:t>
            </a:r>
            <a:r>
              <a:rPr lang="en-US" dirty="0">
                <a:effectLst>
                  <a:outerShdw blurRad="38100" dist="38100" dir="2700000" algn="tl">
                    <a:srgbClr val="000000">
                      <a:alpha val="43137"/>
                    </a:srgbClr>
                  </a:outerShdw>
                </a:effectLst>
              </a:rPr>
              <a:t>intervention/disability</a:t>
            </a:r>
          </a:p>
          <a:p>
            <a:pPr eaLnBrk="1" hangingPunct="1">
              <a:defRPr/>
            </a:pPr>
            <a:r>
              <a:rPr lang="en-US" dirty="0">
                <a:effectLst>
                  <a:outerShdw blurRad="38100" dist="38100" dir="2700000" algn="tl">
                    <a:srgbClr val="000000">
                      <a:alpha val="43137"/>
                    </a:srgbClr>
                  </a:outerShdw>
                </a:effectLst>
              </a:rPr>
              <a:t>As well as meeting </a:t>
            </a:r>
            <a:r>
              <a:rPr lang="en-US" dirty="0" smtClean="0">
                <a:effectLst>
                  <a:outerShdw blurRad="38100" dist="38100" dir="2700000" algn="tl">
                    <a:srgbClr val="000000">
                      <a:alpha val="43137"/>
                    </a:srgbClr>
                  </a:outerShdw>
                </a:effectLst>
              </a:rPr>
              <a:t>requirement </a:t>
            </a:r>
            <a:r>
              <a:rPr lang="en-US" dirty="0">
                <a:effectLst>
                  <a:outerShdw blurRad="38100" dist="38100" dir="2700000" algn="tl">
                    <a:srgbClr val="000000">
                      <a:alpha val="43137"/>
                    </a:srgbClr>
                  </a:outerShdw>
                </a:effectLst>
              </a:rPr>
              <a:t>of L</a:t>
            </a:r>
            <a:r>
              <a:rPr lang="en-US" dirty="0" smtClean="0">
                <a:effectLst>
                  <a:outerShdw blurRad="38100" dist="38100" dir="2700000" algn="tl">
                    <a:srgbClr val="000000">
                      <a:alpha val="43137"/>
                    </a:srgbClr>
                  </a:outerShdw>
                </a:effectLst>
              </a:rPr>
              <a:t>AD </a:t>
            </a:r>
            <a:r>
              <a:rPr lang="en-US" dirty="0">
                <a:effectLst>
                  <a:outerShdw blurRad="38100" dist="38100" dir="2700000" algn="tl">
                    <a:srgbClr val="000000">
                      <a:alpha val="43137"/>
                    </a:srgbClr>
                  </a:outerShdw>
                </a:effectLst>
              </a:rPr>
              <a:t>case</a:t>
            </a:r>
          </a:p>
          <a:p>
            <a:pPr marL="0" indent="0" eaLnBrk="1" hangingPunct="1">
              <a:buFontTx/>
              <a:buNone/>
              <a:defRPr/>
            </a:pPr>
            <a:endParaRPr lang="en-US" dirty="0"/>
          </a:p>
          <a:p>
            <a:pPr eaLnBrk="1" hangingPunct="1">
              <a:defRPr/>
            </a:pPr>
            <a:endParaRPr lang="en-US" dirty="0"/>
          </a:p>
        </p:txBody>
      </p:sp>
      <p:sp>
        <p:nvSpPr>
          <p:cNvPr id="83971"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33</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Manifestation Determination &amp; Hearing</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295400"/>
            <a:ext cx="8382000" cy="2498725"/>
          </a:xfrm>
        </p:spPr>
        <p:txBody>
          <a:bodyPr/>
          <a:lstStyle/>
          <a:p>
            <a:pPr eaLnBrk="1" hangingPunct="1">
              <a:defRPr/>
            </a:pPr>
            <a:r>
              <a:rPr lang="en-US" sz="2800" dirty="0">
                <a:effectLst>
                  <a:outerShdw blurRad="38100" dist="38100" dir="2700000" algn="tl">
                    <a:srgbClr val="000000">
                      <a:alpha val="43137"/>
                    </a:srgbClr>
                  </a:outerShdw>
                </a:effectLst>
              </a:rPr>
              <a:t>Special Needs Child entitled to a determination whether the conduct resulting in discipline was caused by the disability.</a:t>
            </a:r>
          </a:p>
          <a:p>
            <a:pPr eaLnBrk="1" hangingPunct="1">
              <a:defRPr/>
            </a:pPr>
            <a:r>
              <a:rPr lang="en-US" sz="2800" dirty="0">
                <a:effectLst>
                  <a:outerShdw blurRad="38100" dist="38100" dir="2700000" algn="tl">
                    <a:srgbClr val="000000">
                      <a:alpha val="43137"/>
                    </a:srgbClr>
                  </a:outerShdw>
                </a:effectLst>
              </a:rPr>
              <a:t>Dispute must involve a change in placement – any suspension over 10 days including</a:t>
            </a:r>
          </a:p>
          <a:p>
            <a:pPr eaLnBrk="1" hangingPunct="1">
              <a:defRPr/>
            </a:pPr>
            <a:r>
              <a:rPr lang="en-US" sz="2800" dirty="0">
                <a:effectLst>
                  <a:outerShdw blurRad="38100" dist="38100" dir="2700000" algn="tl">
                    <a:srgbClr val="000000">
                      <a:alpha val="43137"/>
                    </a:srgbClr>
                  </a:outerShdw>
                </a:effectLst>
              </a:rPr>
              <a:t>10 cumulative school days in a school </a:t>
            </a:r>
            <a:r>
              <a:rPr lang="en-US" sz="2800" dirty="0" smtClean="0">
                <a:effectLst>
                  <a:outerShdw blurRad="38100" dist="38100" dir="2700000" algn="tl">
                    <a:srgbClr val="000000">
                      <a:alpha val="43137"/>
                    </a:srgbClr>
                  </a:outerShdw>
                </a:effectLst>
              </a:rPr>
              <a:t>year </a:t>
            </a:r>
            <a:endParaRPr lang="en-US" sz="2800" dirty="0">
              <a:effectLst>
                <a:outerShdw blurRad="38100" dist="38100" dir="2700000" algn="tl">
                  <a:srgbClr val="000000">
                    <a:alpha val="43137"/>
                  </a:srgbClr>
                </a:outerShdw>
              </a:effectLst>
            </a:endParaRPr>
          </a:p>
        </p:txBody>
      </p:sp>
      <p:sp>
        <p:nvSpPr>
          <p:cNvPr id="86019"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34</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Manifestation Determination (2)</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295400"/>
            <a:ext cx="8382000" cy="5491163"/>
          </a:xfrm>
        </p:spPr>
        <p:txBody>
          <a:bodyPr/>
          <a:lstStyle/>
          <a:p>
            <a:pPr eaLnBrk="1" hangingPunct="1">
              <a:defRPr/>
            </a:pPr>
            <a:r>
              <a:rPr lang="en-US" sz="2800" dirty="0" smtClean="0">
                <a:effectLst>
                  <a:outerShdw blurRad="38100" dist="38100" dir="2700000" algn="tl">
                    <a:srgbClr val="000000">
                      <a:alpha val="43137"/>
                    </a:srgbClr>
                  </a:outerShdw>
                </a:effectLst>
              </a:rPr>
              <a:t>Parents </a:t>
            </a:r>
            <a:r>
              <a:rPr lang="en-US" sz="2800" dirty="0">
                <a:effectLst>
                  <a:outerShdw blurRad="38100" dist="38100" dir="2700000" algn="tl">
                    <a:srgbClr val="000000">
                      <a:alpha val="43137"/>
                    </a:srgbClr>
                  </a:outerShdw>
                </a:effectLst>
              </a:rPr>
              <a:t>to meet with IEP team to determine:</a:t>
            </a:r>
          </a:p>
          <a:p>
            <a:pPr lvl="1" eaLnBrk="1" hangingPunct="1">
              <a:defRPr/>
            </a:pPr>
            <a:r>
              <a:rPr lang="en-US" sz="2400" dirty="0">
                <a:effectLst>
                  <a:outerShdw blurRad="38100" dist="38100" dir="2700000" algn="tl">
                    <a:srgbClr val="000000">
                      <a:alpha val="43137"/>
                    </a:srgbClr>
                  </a:outerShdw>
                </a:effectLst>
              </a:rPr>
              <a:t>Whether the conduct in question was caused by, or had a direct </a:t>
            </a:r>
            <a:r>
              <a:rPr lang="en-US" sz="2400" dirty="0" smtClean="0">
                <a:effectLst>
                  <a:outerShdw blurRad="38100" dist="38100" dir="2700000" algn="tl">
                    <a:srgbClr val="000000">
                      <a:alpha val="43137"/>
                    </a:srgbClr>
                  </a:outerShdw>
                </a:effectLst>
              </a:rPr>
              <a:t>and </a:t>
            </a:r>
            <a:r>
              <a:rPr lang="en-US" dirty="0" smtClean="0">
                <a:effectLst>
                  <a:outerShdw blurRad="38100" dist="38100" dir="2700000" algn="tl">
                    <a:srgbClr val="000000">
                      <a:alpha val="43137"/>
                    </a:srgbClr>
                  </a:outerShdw>
                </a:effectLst>
              </a:rPr>
              <a:t>substantial </a:t>
            </a:r>
            <a:r>
              <a:rPr lang="en-US" dirty="0">
                <a:effectLst>
                  <a:outerShdw blurRad="38100" dist="38100" dir="2700000" algn="tl">
                    <a:srgbClr val="000000">
                      <a:alpha val="43137"/>
                    </a:srgbClr>
                  </a:outerShdw>
                </a:effectLst>
              </a:rPr>
              <a:t>relationship to the student’s disability, or</a:t>
            </a:r>
          </a:p>
          <a:p>
            <a:pPr lvl="1" eaLnBrk="1" hangingPunct="1">
              <a:defRPr/>
            </a:pPr>
            <a:r>
              <a:rPr lang="en-US" sz="2400" dirty="0">
                <a:effectLst>
                  <a:outerShdw blurRad="38100" dist="38100" dir="2700000" algn="tl">
                    <a:srgbClr val="000000">
                      <a:alpha val="43137"/>
                    </a:srgbClr>
                  </a:outerShdw>
                </a:effectLst>
              </a:rPr>
              <a:t>Whether the conduct in question was the direct result of the </a:t>
            </a:r>
            <a:r>
              <a:rPr lang="en-US" sz="2400" dirty="0" smtClean="0">
                <a:effectLst>
                  <a:outerShdw blurRad="38100" dist="38100" dir="2700000" algn="tl">
                    <a:srgbClr val="000000">
                      <a:alpha val="43137"/>
                    </a:srgbClr>
                  </a:outerShdw>
                </a:effectLst>
              </a:rPr>
              <a:t>District’s </a:t>
            </a:r>
            <a:r>
              <a:rPr lang="en-US" dirty="0" smtClean="0">
                <a:effectLst>
                  <a:outerShdw blurRad="38100" dist="38100" dir="2700000" algn="tl">
                    <a:srgbClr val="000000">
                      <a:alpha val="43137"/>
                    </a:srgbClr>
                  </a:outerShdw>
                </a:effectLst>
              </a:rPr>
              <a:t>failure </a:t>
            </a:r>
            <a:r>
              <a:rPr lang="en-US" dirty="0">
                <a:effectLst>
                  <a:outerShdw blurRad="38100" dist="38100" dir="2700000" algn="tl">
                    <a:srgbClr val="000000">
                      <a:alpha val="43137"/>
                    </a:srgbClr>
                  </a:outerShdw>
                </a:effectLst>
              </a:rPr>
              <a:t>to implement the </a:t>
            </a:r>
            <a:r>
              <a:rPr lang="en-US" dirty="0" smtClean="0">
                <a:effectLst>
                  <a:outerShdw blurRad="38100" dist="38100" dir="2700000" algn="tl">
                    <a:srgbClr val="000000">
                      <a:alpha val="43137"/>
                    </a:srgbClr>
                  </a:outerShdw>
                </a:effectLst>
              </a:rPr>
              <a:t>IEP</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a:p>
            <a:pPr marL="0" indent="0" eaLnBrk="1" hangingPunct="1">
              <a:buFontTx/>
              <a:buNone/>
              <a:defRPr/>
            </a:pPr>
            <a:r>
              <a:rPr lang="en-US" sz="2800" dirty="0" smtClean="0">
                <a:effectLst>
                  <a:outerShdw blurRad="38100" dist="38100" dir="2700000" algn="tl">
                    <a:srgbClr val="000000">
                      <a:alpha val="43137"/>
                    </a:srgbClr>
                  </a:outerShdw>
                </a:effectLst>
              </a:rPr>
              <a:t>If </a:t>
            </a:r>
            <a:r>
              <a:rPr lang="en-US" sz="2800" dirty="0">
                <a:effectLst>
                  <a:outerShdw blurRad="38100" dist="38100" dir="2700000" algn="tl">
                    <a:srgbClr val="000000">
                      <a:alpha val="43137"/>
                    </a:srgbClr>
                  </a:outerShdw>
                </a:effectLst>
              </a:rPr>
              <a:t>Yes, the behavior will be considered a manifestation of the student’s </a:t>
            </a:r>
            <a:r>
              <a:rPr lang="en-US" sz="2800" dirty="0" smtClean="0">
                <a:effectLst>
                  <a:outerShdw blurRad="38100" dist="38100" dir="2700000" algn="tl">
                    <a:srgbClr val="000000">
                      <a:alpha val="43137"/>
                    </a:srgbClr>
                  </a:outerShdw>
                </a:effectLst>
              </a:rPr>
              <a:t>disability</a:t>
            </a:r>
            <a:br>
              <a:rPr lang="en-US" sz="2800" dirty="0" smtClean="0">
                <a:effectLst>
                  <a:outerShdw blurRad="38100" dist="38100" dir="2700000" algn="tl">
                    <a:srgbClr val="000000">
                      <a:alpha val="43137"/>
                    </a:srgbClr>
                  </a:outerShdw>
                </a:effectLst>
              </a:rPr>
            </a:br>
            <a:endParaRPr lang="en-US" sz="2800" dirty="0" smtClean="0">
              <a:effectLst>
                <a:outerShdw blurRad="38100" dist="38100" dir="2700000" algn="tl">
                  <a:srgbClr val="000000">
                    <a:alpha val="43137"/>
                  </a:srgbClr>
                </a:outerShdw>
              </a:effectLst>
            </a:endParaRPr>
          </a:p>
          <a:p>
            <a:pPr marL="0" indent="0" eaLnBrk="1" hangingPunct="1">
              <a:buFontTx/>
              <a:buNone/>
              <a:defRPr/>
            </a:pPr>
            <a:r>
              <a:rPr lang="en-US" sz="2800" dirty="0">
                <a:effectLst>
                  <a:outerShdw blurRad="38100" dist="38100" dir="2700000" algn="tl">
                    <a:srgbClr val="000000">
                      <a:alpha val="43137"/>
                    </a:srgbClr>
                  </a:outerShdw>
                </a:effectLst>
              </a:rPr>
              <a:t>	IDEA 20 U.S.C. Sec. 1415(k)(1)(c)  and </a:t>
            </a:r>
            <a:r>
              <a:rPr lang="en-US" sz="2800" dirty="0" smtClean="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e</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a:p>
            <a:pPr marL="0" indent="0" eaLnBrk="1" hangingPunct="1">
              <a:buFontTx/>
              <a:buNone/>
              <a:defRPr/>
            </a:pPr>
            <a:endParaRPr lang="en-US" sz="2800" dirty="0"/>
          </a:p>
          <a:p>
            <a:pPr eaLnBrk="1" hangingPunct="1">
              <a:defRPr/>
            </a:pPr>
            <a:endParaRPr lang="en-US" dirty="0"/>
          </a:p>
        </p:txBody>
      </p:sp>
      <p:sp>
        <p:nvSpPr>
          <p:cNvPr id="88067"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35</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400" smtClean="0">
                <a:solidFill>
                  <a:schemeClr val="tx2"/>
                </a:solidFill>
                <a:effectLst>
                  <a:outerShdw blurRad="38100" dist="38100" dir="2700000" algn="tl" rotWithShape="0">
                    <a:srgbClr val="000000">
                      <a:alpha val="43137"/>
                    </a:srgbClr>
                  </a:outerShdw>
                </a:effectLst>
              </a:rPr>
              <a:t>Manifestation Determination (3)</a:t>
            </a:r>
            <a:endParaRPr sz="4000">
              <a:solidFill>
                <a:schemeClr val="tx2"/>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81000" y="1295400"/>
            <a:ext cx="8382000" cy="3989388"/>
          </a:xfrm>
        </p:spPr>
        <p:txBody>
          <a:bodyPr/>
          <a:lstStyle/>
          <a:p>
            <a:pPr eaLnBrk="1" hangingPunct="1">
              <a:defRPr/>
            </a:pPr>
            <a:r>
              <a:rPr lang="en-US" sz="2800" dirty="0">
                <a:effectLst>
                  <a:outerShdw blurRad="38100" dist="38100" dir="2700000" algn="tl">
                    <a:srgbClr val="000000">
                      <a:alpha val="43137"/>
                    </a:srgbClr>
                  </a:outerShdw>
                </a:effectLst>
              </a:rPr>
              <a:t>Child known to be eligible for special needs is also </a:t>
            </a:r>
            <a:r>
              <a:rPr lang="en-US" sz="2800" dirty="0" smtClean="0">
                <a:effectLst>
                  <a:outerShdw blurRad="38100" dist="38100" dir="2700000" algn="tl">
                    <a:srgbClr val="000000">
                      <a:alpha val="43137"/>
                    </a:srgbClr>
                  </a:outerShdw>
                </a:effectLst>
              </a:rPr>
              <a:t>protected  -  20 </a:t>
            </a:r>
            <a:r>
              <a:rPr lang="en-US" sz="2800" dirty="0">
                <a:effectLst>
                  <a:outerShdw blurRad="38100" dist="38100" dir="2700000" algn="tl">
                    <a:srgbClr val="000000">
                      <a:alpha val="43137"/>
                    </a:srgbClr>
                  </a:outerShdw>
                </a:effectLst>
              </a:rPr>
              <a:t>U.S.C. Sec. 1415(k)(5)(B</a:t>
            </a:r>
            <a:r>
              <a:rPr lang="en-US" sz="2800" dirty="0" smtClean="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 </a:t>
            </a:r>
          </a:p>
          <a:p>
            <a:pPr eaLnBrk="1" hangingPunct="1">
              <a:defRPr/>
            </a:pPr>
            <a:r>
              <a:rPr lang="en-US" sz="2800" dirty="0">
                <a:effectLst>
                  <a:outerShdw blurRad="38100" dist="38100" dir="2700000" algn="tl">
                    <a:srgbClr val="000000">
                      <a:alpha val="43137"/>
                    </a:srgbClr>
                  </a:outerShdw>
                </a:effectLst>
              </a:rPr>
              <a:t>Child must remain in placement in IAES during litigation/appeal over the </a:t>
            </a:r>
            <a:r>
              <a:rPr lang="en-US" sz="2800" dirty="0" smtClean="0">
                <a:effectLst>
                  <a:outerShdw blurRad="38100" dist="38100" dir="2700000" algn="tl">
                    <a:srgbClr val="000000">
                      <a:alpha val="43137"/>
                    </a:srgbClr>
                  </a:outerShdw>
                </a:effectLst>
              </a:rPr>
              <a:t>dispute -  Stay-Put </a:t>
            </a:r>
          </a:p>
          <a:p>
            <a:pPr lvl="1" eaLnBrk="1" hangingPunct="1">
              <a:defRPr/>
            </a:pPr>
            <a:r>
              <a:rPr lang="en-US" sz="2400" dirty="0" smtClean="0">
                <a:effectLst>
                  <a:outerShdw blurRad="38100" dist="38100" dir="2700000" algn="tl">
                    <a:srgbClr val="000000">
                      <a:alpha val="43137"/>
                    </a:srgbClr>
                  </a:outerShdw>
                </a:effectLst>
              </a:rPr>
              <a:t>20 </a:t>
            </a:r>
            <a:r>
              <a:rPr lang="en-US" sz="2400" dirty="0">
                <a:effectLst>
                  <a:outerShdw blurRad="38100" dist="38100" dir="2700000" algn="tl">
                    <a:srgbClr val="000000">
                      <a:alpha val="43137"/>
                    </a:srgbClr>
                  </a:outerShdw>
                </a:effectLst>
              </a:rPr>
              <a:t>U.S.C. Sec. 1415 (k)(4)(A</a:t>
            </a:r>
            <a:r>
              <a:rPr lang="en-US"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a:p>
            <a:pPr eaLnBrk="1" hangingPunct="1">
              <a:defRPr/>
            </a:pPr>
            <a:r>
              <a:rPr lang="en-US" sz="2800" dirty="0">
                <a:effectLst>
                  <a:outerShdw blurRad="38100" dist="38100" dir="2700000" algn="tl">
                    <a:srgbClr val="000000">
                      <a:alpha val="43137"/>
                    </a:srgbClr>
                  </a:outerShdw>
                </a:effectLst>
              </a:rPr>
              <a:t>Unique circumstances to be considered on a case by case basis</a:t>
            </a:r>
          </a:p>
          <a:p>
            <a:pPr lvl="1" eaLnBrk="1" hangingPunct="1">
              <a:defRPr/>
            </a:pPr>
            <a:r>
              <a:rPr lang="en-US" sz="2400" dirty="0">
                <a:effectLst>
                  <a:outerShdw blurRad="38100" dist="38100" dir="2700000" algn="tl">
                    <a:srgbClr val="000000">
                      <a:alpha val="43137"/>
                    </a:srgbClr>
                  </a:outerShdw>
                </a:effectLst>
              </a:rPr>
              <a:t>20 U.S.C. Sec. 1415 (k)(a)(A)</a:t>
            </a:r>
          </a:p>
          <a:p>
            <a:pPr marL="0" indent="0" eaLnBrk="1" hangingPunct="1">
              <a:buFontTx/>
              <a:buNone/>
              <a:defRPr/>
            </a:pPr>
            <a:endParaRPr lang="en-US" dirty="0"/>
          </a:p>
        </p:txBody>
      </p:sp>
      <p:sp>
        <p:nvSpPr>
          <p:cNvPr id="90115" name="TextBox 3"/>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36</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Autofit/>
          </a:bodyPr>
          <a:lstStyle/>
          <a:p>
            <a:pPr algn="ctr" defTabSz="914363" eaLnBrk="1" fontAlgn="auto" hangingPunct="1">
              <a:spcAft>
                <a:spcPts val="0"/>
              </a:spcAft>
              <a:defRPr/>
            </a:pPr>
            <a:r>
              <a:rPr sz="4000" smtClean="0">
                <a:solidFill>
                  <a:schemeClr val="tx2">
                    <a:lumMod val="75000"/>
                  </a:schemeClr>
                </a:solidFill>
                <a:effectLst>
                  <a:outerShdw blurRad="38100" dist="38100" dir="2700000" algn="tl" rotWithShape="0">
                    <a:srgbClr val="000000">
                      <a:alpha val="43137"/>
                    </a:srgbClr>
                  </a:outerShdw>
                </a:effectLst>
              </a:rPr>
              <a:t>The FBA and the BIP</a:t>
            </a:r>
            <a:endParaRPr sz="3600">
              <a:solidFill>
                <a:schemeClr val="tx2">
                  <a:lumMod val="75000"/>
                </a:schemeClr>
              </a:solidFill>
              <a:effectLst>
                <a:outerShdw blurRad="38100" dist="38100" dir="2700000" algn="tl" rotWithShape="0">
                  <a:srgbClr val="000000">
                    <a:alpha val="43137"/>
                  </a:srgbClr>
                </a:outerShdw>
              </a:effectLst>
            </a:endParaRPr>
          </a:p>
        </p:txBody>
      </p:sp>
      <p:sp>
        <p:nvSpPr>
          <p:cNvPr id="3" name="Text Placeholder 2"/>
          <p:cNvSpPr>
            <a:spLocks noGrp="1"/>
          </p:cNvSpPr>
          <p:nvPr>
            <p:ph type="body" sz="quarter" idx="10"/>
          </p:nvPr>
        </p:nvSpPr>
        <p:spPr>
          <a:xfrm>
            <a:off x="304800" y="914400"/>
            <a:ext cx="8382000" cy="3276600"/>
          </a:xfrm>
        </p:spPr>
        <p:txBody>
          <a:bodyPr/>
          <a:lstStyle/>
          <a:p>
            <a:pPr eaLnBrk="1" hangingPunct="1">
              <a:defRPr/>
            </a:pPr>
            <a:r>
              <a:rPr lang="en-US" sz="2400" dirty="0">
                <a:effectLst>
                  <a:outerShdw blurRad="38100" dist="38100" dir="2700000" algn="tl">
                    <a:srgbClr val="000000">
                      <a:alpha val="43137"/>
                    </a:srgbClr>
                  </a:outerShdw>
                </a:effectLst>
              </a:rPr>
              <a:t>IEP team must conduct an FBA – </a:t>
            </a:r>
            <a:r>
              <a:rPr lang="en-US" sz="2400" dirty="0" smtClean="0">
                <a:effectLst>
                  <a:outerShdw blurRad="38100" dist="38100" dir="2700000" algn="tl">
                    <a:srgbClr val="000000">
                      <a:alpha val="43137"/>
                    </a:srgbClr>
                  </a:outerShdw>
                </a:effectLst>
              </a:rPr>
              <a:t>Functional </a:t>
            </a:r>
            <a:r>
              <a:rPr lang="en-US" sz="2400" dirty="0">
                <a:effectLst>
                  <a:outerShdw blurRad="38100" dist="38100" dir="2700000" algn="tl">
                    <a:srgbClr val="000000">
                      <a:alpha val="43137"/>
                    </a:srgbClr>
                  </a:outerShdw>
                </a:effectLst>
              </a:rPr>
              <a:t>B</a:t>
            </a:r>
            <a:r>
              <a:rPr lang="en-US" sz="2400" dirty="0" smtClean="0">
                <a:effectLst>
                  <a:outerShdw blurRad="38100" dist="38100" dir="2700000" algn="tl">
                    <a:srgbClr val="000000">
                      <a:alpha val="43137"/>
                    </a:srgbClr>
                  </a:outerShdw>
                </a:effectLst>
              </a:rPr>
              <a:t>ehavioral </a:t>
            </a:r>
            <a:r>
              <a:rPr lang="en-US" sz="2400" dirty="0">
                <a:effectLst>
                  <a:outerShdw blurRad="38100" dist="38100" dir="2700000" algn="tl">
                    <a:srgbClr val="000000">
                      <a:alpha val="43137"/>
                    </a:srgbClr>
                  </a:outerShdw>
                </a:effectLst>
              </a:rPr>
              <a:t>A</a:t>
            </a:r>
            <a:r>
              <a:rPr lang="en-US" sz="2400" dirty="0" smtClean="0">
                <a:effectLst>
                  <a:outerShdw blurRad="38100" dist="38100" dir="2700000" algn="tl">
                    <a:srgbClr val="000000">
                      <a:alpha val="43137"/>
                    </a:srgbClr>
                  </a:outerShdw>
                </a:effectLst>
              </a:rPr>
              <a:t>ssessment</a:t>
            </a:r>
            <a:endParaRPr lang="en-US" sz="2400" dirty="0">
              <a:effectLst>
                <a:outerShdw blurRad="38100" dist="38100" dir="2700000" algn="tl">
                  <a:srgbClr val="000000">
                    <a:alpha val="43137"/>
                  </a:srgbClr>
                </a:outerShdw>
              </a:effectLst>
            </a:endParaRPr>
          </a:p>
          <a:p>
            <a:pPr eaLnBrk="1" hangingPunct="1">
              <a:defRPr/>
            </a:pPr>
            <a:r>
              <a:rPr lang="en-US" sz="2400" dirty="0">
                <a:effectLst>
                  <a:outerShdw blurRad="38100" dist="38100" dir="2700000" algn="tl">
                    <a:srgbClr val="000000">
                      <a:alpha val="43137"/>
                    </a:srgbClr>
                  </a:outerShdw>
                </a:effectLst>
              </a:rPr>
              <a:t>IEP </a:t>
            </a:r>
            <a:r>
              <a:rPr lang="en-US" sz="2400" dirty="0" smtClean="0">
                <a:effectLst>
                  <a:outerShdw blurRad="38100" dist="38100" dir="2700000" algn="tl">
                    <a:srgbClr val="000000">
                      <a:alpha val="43137"/>
                    </a:srgbClr>
                  </a:outerShdw>
                </a:effectLst>
              </a:rPr>
              <a:t>team </a:t>
            </a:r>
            <a:r>
              <a:rPr lang="en-US" sz="2400" dirty="0">
                <a:effectLst>
                  <a:outerShdw blurRad="38100" dist="38100" dir="2700000" algn="tl">
                    <a:srgbClr val="000000">
                      <a:alpha val="43137"/>
                    </a:srgbClr>
                  </a:outerShdw>
                </a:effectLst>
              </a:rPr>
              <a:t>must implement a BIP – Behavioral </a:t>
            </a:r>
            <a:r>
              <a:rPr lang="en-US" sz="2400" dirty="0" smtClean="0">
                <a:effectLst>
                  <a:outerShdw blurRad="38100" dist="38100" dir="2700000" algn="tl">
                    <a:srgbClr val="000000">
                      <a:alpha val="43137"/>
                    </a:srgbClr>
                  </a:outerShdw>
                </a:effectLst>
              </a:rPr>
              <a:t>Improvement Plan</a:t>
            </a:r>
            <a:endParaRPr lang="en-US" sz="2400" dirty="0">
              <a:effectLst>
                <a:outerShdw blurRad="38100" dist="38100" dir="2700000" algn="tl">
                  <a:srgbClr val="000000">
                    <a:alpha val="43137"/>
                  </a:srgbClr>
                </a:outerShdw>
              </a:effectLst>
            </a:endParaRPr>
          </a:p>
          <a:p>
            <a:pPr eaLnBrk="1" hangingPunct="1">
              <a:defRPr/>
            </a:pPr>
            <a:r>
              <a:rPr lang="en-US" sz="2400" dirty="0" smtClean="0">
                <a:effectLst>
                  <a:outerShdw blurRad="38100" dist="38100" dir="2700000" algn="tl">
                    <a:srgbClr val="000000">
                      <a:alpha val="43137"/>
                    </a:srgbClr>
                  </a:outerShdw>
                </a:effectLst>
              </a:rPr>
              <a:t>FBA </a:t>
            </a:r>
            <a:r>
              <a:rPr lang="en-US" sz="2400" dirty="0">
                <a:effectLst>
                  <a:outerShdw blurRad="38100" dist="38100" dir="2700000" algn="tl">
                    <a:srgbClr val="000000">
                      <a:alpha val="43137"/>
                    </a:srgbClr>
                  </a:outerShdw>
                </a:effectLst>
              </a:rPr>
              <a:t>identifies triggers and  causes for the </a:t>
            </a:r>
            <a:r>
              <a:rPr lang="en-US" sz="2400" dirty="0" smtClean="0">
                <a:effectLst>
                  <a:outerShdw blurRad="38100" dist="38100" dir="2700000" algn="tl">
                    <a:srgbClr val="000000">
                      <a:alpha val="43137"/>
                    </a:srgbClr>
                  </a:outerShdw>
                </a:effectLst>
              </a:rPr>
              <a:t>behavior/antecedents</a:t>
            </a:r>
            <a:endParaRPr lang="en-US" sz="2400" dirty="0">
              <a:effectLst>
                <a:outerShdw blurRad="38100" dist="38100" dir="2700000" algn="tl">
                  <a:srgbClr val="000000">
                    <a:alpha val="43137"/>
                  </a:srgbClr>
                </a:outerShdw>
              </a:effectLst>
            </a:endParaRPr>
          </a:p>
          <a:p>
            <a:pPr eaLnBrk="1" hangingPunct="1">
              <a:defRPr/>
            </a:pPr>
            <a:r>
              <a:rPr lang="en-US" sz="2400" dirty="0">
                <a:effectLst>
                  <a:outerShdw blurRad="38100" dist="38100" dir="2700000" algn="tl">
                    <a:srgbClr val="000000">
                      <a:alpha val="43137"/>
                    </a:srgbClr>
                  </a:outerShdw>
                </a:effectLst>
              </a:rPr>
              <a:t>BIP is co-extensive with FBA and focuses on stopping the behavior </a:t>
            </a:r>
          </a:p>
          <a:p>
            <a:pPr eaLnBrk="1" hangingPunct="1">
              <a:defRPr/>
            </a:pPr>
            <a:r>
              <a:rPr lang="en-US" sz="2400" dirty="0">
                <a:effectLst>
                  <a:outerShdw blurRad="38100" dist="38100" dir="2700000" algn="tl">
                    <a:srgbClr val="000000">
                      <a:alpha val="43137"/>
                    </a:srgbClr>
                  </a:outerShdw>
                </a:effectLst>
              </a:rPr>
              <a:t>BIP must be developed within 10 business days after removal for more than 10 school days</a:t>
            </a:r>
          </a:p>
          <a:p>
            <a:pPr eaLnBrk="1" hangingPunct="1">
              <a:defRPr/>
            </a:pPr>
            <a:endParaRPr lang="en-US" sz="2800" dirty="0"/>
          </a:p>
          <a:p>
            <a:pPr marL="0" indent="0" eaLnBrk="1" hangingPunct="1">
              <a:buFontTx/>
              <a:buNone/>
              <a:defRPr/>
            </a:pPr>
            <a:endParaRPr lang="en-US" dirty="0"/>
          </a:p>
        </p:txBody>
      </p:sp>
      <p:sp>
        <p:nvSpPr>
          <p:cNvPr id="4" name="Title 1"/>
          <p:cNvSpPr txBox="1">
            <a:spLocks/>
          </p:cNvSpPr>
          <p:nvPr/>
        </p:nvSpPr>
        <p:spPr>
          <a:xfrm>
            <a:off x="76200" y="4294188"/>
            <a:ext cx="8915400" cy="1447800"/>
          </a:xfrm>
          <a:prstGeom prst="rect">
            <a:avLst/>
          </a:prstGeom>
        </p:spPr>
        <p:txBody>
          <a:bodyPr lIns="0" tIns="0" rIns="0" bIns="0">
            <a:normAutofit fontScale="97500"/>
          </a:bodyPr>
          <a:lstStyle>
            <a:lvl1pPr algn="l" defTabSz="912813" rtl="0" fontAlgn="base">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a:lstStyle>
          <a:p>
            <a:pPr algn="ctr">
              <a:defRPr/>
            </a:pPr>
            <a:r>
              <a:rPr sz="3200">
                <a:solidFill>
                  <a:schemeClr val="tx2">
                    <a:lumMod val="75000"/>
                  </a:schemeClr>
                </a:solidFill>
                <a:effectLst>
                  <a:outerShdw blurRad="38100" dist="38100" dir="2700000" algn="tl">
                    <a:srgbClr val="000000">
                      <a:alpha val="43137"/>
                    </a:srgbClr>
                  </a:outerShdw>
                </a:effectLst>
              </a:rPr>
              <a:t>If the infraction is found not to be a manifestation of a disability, same </a:t>
            </a:r>
            <a:r>
              <a:rPr sz="3200" smtClean="0">
                <a:solidFill>
                  <a:schemeClr val="tx2">
                    <a:lumMod val="75000"/>
                  </a:schemeClr>
                </a:solidFill>
                <a:effectLst>
                  <a:outerShdw blurRad="38100" dist="38100" dir="2700000" algn="tl">
                    <a:srgbClr val="000000">
                      <a:alpha val="43137"/>
                    </a:srgbClr>
                  </a:outerShdw>
                </a:effectLst>
              </a:rPr>
              <a:t>discipline to </a:t>
            </a:r>
            <a:r>
              <a:rPr sz="3200">
                <a:solidFill>
                  <a:schemeClr val="tx2">
                    <a:lumMod val="75000"/>
                  </a:schemeClr>
                </a:solidFill>
                <a:effectLst>
                  <a:outerShdw blurRad="38100" dist="38100" dir="2700000" algn="tl">
                    <a:srgbClr val="000000">
                      <a:alpha val="43137"/>
                    </a:srgbClr>
                  </a:outerShdw>
                </a:effectLst>
              </a:rPr>
              <a:t>be imposed as </a:t>
            </a:r>
            <a:r>
              <a:rPr sz="3200" smtClean="0">
                <a:solidFill>
                  <a:schemeClr val="tx2">
                    <a:lumMod val="75000"/>
                  </a:schemeClr>
                </a:solidFill>
                <a:effectLst>
                  <a:outerShdw blurRad="38100" dist="38100" dir="2700000" algn="tl">
                    <a:srgbClr val="000000">
                      <a:alpha val="43137"/>
                    </a:srgbClr>
                  </a:outerShdw>
                </a:effectLst>
              </a:rPr>
              <a:t>a non-disabled peer</a:t>
            </a:r>
            <a:endParaRPr sz="3600">
              <a:solidFill>
                <a:schemeClr val="tx2">
                  <a:lumMod val="75000"/>
                </a:schemeClr>
              </a:solidFill>
              <a:effectLst>
                <a:outerShdw blurRad="38100" dist="38100" dir="2700000" algn="tl">
                  <a:srgbClr val="000000">
                    <a:alpha val="43137"/>
                  </a:srgbClr>
                </a:outerShdw>
              </a:effectLst>
            </a:endParaRPr>
          </a:p>
        </p:txBody>
      </p:sp>
      <p:sp>
        <p:nvSpPr>
          <p:cNvPr id="92164" name="TextBox 4"/>
          <p:cNvSpPr txBox="1">
            <a:spLocks noChangeArrowheads="1"/>
          </p:cNvSpPr>
          <p:nvPr/>
        </p:nvSpPr>
        <p:spPr bwMode="auto">
          <a:xfrm>
            <a:off x="8634413" y="6365875"/>
            <a:ext cx="441325" cy="369888"/>
          </a:xfrm>
          <a:prstGeom prst="rect">
            <a:avLst/>
          </a:prstGeom>
          <a:noFill/>
          <a:ln w="9525">
            <a:noFill/>
            <a:miter lim="800000"/>
            <a:headEnd/>
            <a:tailEnd/>
          </a:ln>
        </p:spPr>
        <p:txBody>
          <a:bodyPr wrap="none">
            <a:spAutoFit/>
          </a:bodyPr>
          <a:lstStyle/>
          <a:p>
            <a:r>
              <a:rPr lang="en-US"/>
              <a:t>37</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60412"/>
          </a:xfrm>
        </p:spPr>
        <p:txBody>
          <a:bodyPr>
            <a:normAutofit/>
          </a:bodyPr>
          <a:lstStyle/>
          <a:p>
            <a:pPr algn="ctr" defTabSz="914363" eaLnBrk="1" fontAlgn="auto" hangingPunct="1">
              <a:spcAft>
                <a:spcPts val="0"/>
              </a:spcAft>
              <a:defRPr/>
            </a:pPr>
            <a:r>
              <a:rPr smtClean="0">
                <a:solidFill>
                  <a:schemeClr val="tx2">
                    <a:lumMod val="75000"/>
                  </a:schemeClr>
                </a:solidFill>
              </a:rPr>
              <a:t>General Concepts 2</a:t>
            </a:r>
            <a:endParaRPr>
              <a:solidFill>
                <a:schemeClr val="tx2">
                  <a:lumMod val="75000"/>
                </a:schemeClr>
              </a:solidFill>
            </a:endParaRPr>
          </a:p>
        </p:txBody>
      </p:sp>
      <p:sp>
        <p:nvSpPr>
          <p:cNvPr id="8195" name="Text Placeholder 2"/>
          <p:cNvSpPr>
            <a:spLocks noGrp="1"/>
          </p:cNvSpPr>
          <p:nvPr>
            <p:ph type="body" sz="quarter" idx="10"/>
          </p:nvPr>
        </p:nvSpPr>
        <p:spPr>
          <a:xfrm>
            <a:off x="304800" y="1295400"/>
            <a:ext cx="8382000" cy="2511425"/>
          </a:xfrm>
        </p:spPr>
        <p:txBody>
          <a:bodyPr/>
          <a:lstStyle/>
          <a:p>
            <a:pPr eaLnBrk="1" hangingPunct="1">
              <a:defRPr/>
            </a:pPr>
            <a:r>
              <a:rPr lang="en-US" dirty="0" smtClean="0">
                <a:effectLst>
                  <a:outerShdw blurRad="38100" dist="38100" dir="2700000" algn="tl">
                    <a:srgbClr val="000000">
                      <a:alpha val="43137"/>
                    </a:srgbClr>
                  </a:outerShdw>
                </a:effectLst>
              </a:rPr>
              <a:t>Due </a:t>
            </a:r>
            <a:r>
              <a:rPr lang="en-US" dirty="0">
                <a:effectLst>
                  <a:outerShdw blurRad="38100" dist="38100" dir="2700000" algn="tl">
                    <a:srgbClr val="000000">
                      <a:alpha val="43137"/>
                    </a:srgbClr>
                  </a:outerShdw>
                </a:effectLst>
              </a:rPr>
              <a:t>Process Rights vary and depend on the discipline and the nature of the school</a:t>
            </a:r>
          </a:p>
          <a:p>
            <a:pPr eaLnBrk="1" hangingPunct="1">
              <a:defRPr/>
            </a:pPr>
            <a:r>
              <a:rPr lang="en-US" dirty="0" smtClean="0">
                <a:effectLst>
                  <a:outerShdw blurRad="38100" dist="38100" dir="2700000" algn="tl">
                    <a:srgbClr val="000000">
                      <a:alpha val="43137"/>
                    </a:srgbClr>
                  </a:outerShdw>
                </a:effectLst>
              </a:rPr>
              <a:t>Public/Private</a:t>
            </a:r>
          </a:p>
          <a:p>
            <a:pPr eaLnBrk="1" hangingPunct="1">
              <a:defRPr/>
            </a:pPr>
            <a:r>
              <a:rPr lang="en-US" dirty="0">
                <a:effectLst>
                  <a:outerShdw blurRad="38100" dist="38100" dir="2700000" algn="tl">
                    <a:srgbClr val="000000">
                      <a:alpha val="43137"/>
                    </a:srgbClr>
                  </a:outerShdw>
                </a:effectLst>
              </a:rPr>
              <a:t>Short or long term suspension or </a:t>
            </a:r>
            <a:r>
              <a:rPr lang="en-US" dirty="0" smtClean="0">
                <a:effectLst>
                  <a:outerShdw blurRad="38100" dist="38100" dir="2700000" algn="tl">
                    <a:srgbClr val="000000">
                      <a:alpha val="43137"/>
                    </a:srgbClr>
                  </a:outerShdw>
                </a:effectLst>
              </a:rPr>
              <a:t>expulsion</a:t>
            </a:r>
            <a:endParaRPr lang="en-US" dirty="0">
              <a:effectLst>
                <a:outerShdw blurRad="38100" dist="38100" dir="2700000" algn="tl">
                  <a:srgbClr val="000000">
                    <a:alpha val="43137"/>
                  </a:srgbClr>
                </a:outerShdw>
              </a:effectLst>
            </a:endParaRPr>
          </a:p>
          <a:p>
            <a:pPr eaLnBrk="1" hangingPunct="1">
              <a:defRPr/>
            </a:pPr>
            <a:r>
              <a:rPr lang="en-US" dirty="0" smtClean="0">
                <a:effectLst>
                  <a:outerShdw blurRad="38100" dist="38100" dir="2700000" algn="tl">
                    <a:srgbClr val="000000">
                      <a:alpha val="43137"/>
                    </a:srgbClr>
                  </a:outerShdw>
                </a:effectLst>
              </a:rPr>
              <a:t>Academic misconduct</a:t>
            </a:r>
            <a:endParaRPr lang="en-US" dirty="0" smtClean="0"/>
          </a:p>
        </p:txBody>
      </p:sp>
      <p:pic>
        <p:nvPicPr>
          <p:cNvPr id="24579" name="Picture 3" descr="C:\Users\Cliff\AppData\Local\Microsoft\Windows\Temporary Internet Files\Content.IE5\VR5OBUV7\MP900439398[1].jpg"/>
          <p:cNvPicPr>
            <a:picLocks noChangeAspect="1" noChangeArrowheads="1"/>
          </p:cNvPicPr>
          <p:nvPr/>
        </p:nvPicPr>
        <p:blipFill>
          <a:blip r:embed="rId3"/>
          <a:srcRect/>
          <a:stretch>
            <a:fillRect/>
          </a:stretch>
        </p:blipFill>
        <p:spPr bwMode="auto">
          <a:xfrm>
            <a:off x="7004050" y="4411663"/>
            <a:ext cx="1901825" cy="1485900"/>
          </a:xfrm>
          <a:prstGeom prst="rect">
            <a:avLst/>
          </a:prstGeom>
          <a:noFill/>
          <a:ln w="9525">
            <a:noFill/>
            <a:miter lim="800000"/>
            <a:headEnd/>
            <a:tailEnd/>
          </a:ln>
        </p:spPr>
      </p:pic>
      <p:sp>
        <p:nvSpPr>
          <p:cNvPr id="24580" name="TextBox 5"/>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4</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a:bodyPr>
          <a:lstStyle/>
          <a:p>
            <a:pPr algn="ctr" defTabSz="914363" eaLnBrk="1" fontAlgn="auto" hangingPunct="1">
              <a:spcAft>
                <a:spcPts val="0"/>
              </a:spcAft>
              <a:defRPr/>
            </a:pPr>
            <a:r>
              <a:rPr smtClean="0">
                <a:solidFill>
                  <a:schemeClr val="tx2">
                    <a:lumMod val="75000"/>
                  </a:schemeClr>
                </a:solidFill>
              </a:rPr>
              <a:t>Discipline</a:t>
            </a:r>
            <a:endParaRPr>
              <a:solidFill>
                <a:schemeClr val="tx2"/>
              </a:solidFill>
            </a:endParaRPr>
          </a:p>
        </p:txBody>
      </p:sp>
      <p:sp>
        <p:nvSpPr>
          <p:cNvPr id="8195" name="Text Placeholder 2"/>
          <p:cNvSpPr>
            <a:spLocks noGrp="1"/>
          </p:cNvSpPr>
          <p:nvPr>
            <p:ph type="body" sz="quarter" idx="10"/>
          </p:nvPr>
        </p:nvSpPr>
        <p:spPr>
          <a:xfrm>
            <a:off x="304800" y="1371600"/>
            <a:ext cx="8382000" cy="4764088"/>
          </a:xfrm>
        </p:spPr>
        <p:txBody>
          <a:bodyPr/>
          <a:lstStyle/>
          <a:p>
            <a:pPr eaLnBrk="1" hangingPunct="1">
              <a:defRPr/>
            </a:pPr>
            <a:r>
              <a:rPr lang="en-US" sz="2800" dirty="0" smtClean="0">
                <a:effectLst>
                  <a:outerShdw blurRad="38100" dist="38100" dir="2700000" algn="tl">
                    <a:srgbClr val="000000">
                      <a:alpha val="43137"/>
                    </a:srgbClr>
                  </a:outerShdw>
                </a:effectLst>
              </a:rPr>
              <a:t>Does </a:t>
            </a:r>
            <a:r>
              <a:rPr lang="en-US" sz="2800" dirty="0">
                <a:effectLst>
                  <a:outerShdw blurRad="38100" dist="38100" dir="2700000" algn="tl">
                    <a:srgbClr val="000000">
                      <a:alpha val="43137"/>
                    </a:srgbClr>
                  </a:outerShdw>
                </a:effectLst>
              </a:rPr>
              <a:t>the conduct fall within one of the </a:t>
            </a:r>
            <a:r>
              <a:rPr lang="en-US" sz="2800" dirty="0" smtClean="0">
                <a:effectLst>
                  <a:outerShdw blurRad="38100" dist="38100" dir="2700000" algn="tl">
                    <a:srgbClr val="000000">
                      <a:alpha val="43137"/>
                    </a:srgbClr>
                  </a:outerShdw>
                </a:effectLst>
              </a:rPr>
              <a:t>categories </a:t>
            </a:r>
            <a:r>
              <a:rPr lang="en-US" sz="2800" dirty="0">
                <a:effectLst>
                  <a:outerShdw blurRad="38100" dist="38100" dir="2700000" algn="tl">
                    <a:srgbClr val="000000">
                      <a:alpha val="43137"/>
                    </a:srgbClr>
                  </a:outerShdw>
                </a:effectLst>
              </a:rPr>
              <a:t>of suspension defined in the statute N.J.S.A. 18A:37-2?</a:t>
            </a:r>
          </a:p>
          <a:p>
            <a:pPr eaLnBrk="1" hangingPunct="1">
              <a:defRPr/>
            </a:pPr>
            <a:r>
              <a:rPr lang="en-US" sz="2800" dirty="0" smtClean="0">
                <a:effectLst>
                  <a:outerShdw blurRad="38100" dist="38100" dir="2700000" algn="tl">
                    <a:srgbClr val="000000">
                      <a:alpha val="43137"/>
                    </a:srgbClr>
                  </a:outerShdw>
                </a:effectLst>
              </a:rPr>
              <a:t>Does </a:t>
            </a:r>
            <a:r>
              <a:rPr lang="en-US" sz="2800" dirty="0">
                <a:effectLst>
                  <a:outerShdw blurRad="38100" dist="38100" dir="2700000" algn="tl">
                    <a:srgbClr val="000000">
                      <a:alpha val="43137"/>
                    </a:srgbClr>
                  </a:outerShdw>
                </a:effectLst>
              </a:rPr>
              <a:t>the conduct constitute a continuing danger or pose a threat  to the physical well being of other pupils or staff?</a:t>
            </a:r>
          </a:p>
          <a:p>
            <a:pPr eaLnBrk="1" hangingPunct="1">
              <a:defRPr/>
            </a:pPr>
            <a:r>
              <a:rPr lang="en-US" sz="2800" dirty="0">
                <a:effectLst>
                  <a:outerShdw blurRad="38100" dist="38100" dir="2700000" algn="tl">
                    <a:srgbClr val="000000">
                      <a:alpha val="43137"/>
                    </a:srgbClr>
                  </a:outerShdw>
                </a:effectLst>
              </a:rPr>
              <a:t>D</a:t>
            </a:r>
            <a:r>
              <a:rPr lang="en-US" sz="2800" dirty="0" smtClean="0">
                <a:effectLst>
                  <a:outerShdw blurRad="38100" dist="38100" dir="2700000" algn="tl">
                    <a:srgbClr val="000000">
                      <a:alpha val="43137"/>
                    </a:srgbClr>
                  </a:outerShdw>
                </a:effectLst>
              </a:rPr>
              <a:t>oes </a:t>
            </a:r>
            <a:r>
              <a:rPr lang="en-US" sz="2800" dirty="0">
                <a:effectLst>
                  <a:outerShdw blurRad="38100" dist="38100" dir="2700000" algn="tl">
                    <a:srgbClr val="000000">
                      <a:alpha val="43137"/>
                    </a:srgbClr>
                  </a:outerShdw>
                </a:effectLst>
              </a:rPr>
              <a:t>the discipline  promote a legitimate </a:t>
            </a:r>
            <a:r>
              <a:rPr lang="en-US" sz="2800" dirty="0" smtClean="0">
                <a:effectLst>
                  <a:outerShdw blurRad="38100" dist="38100" dir="2700000" algn="tl">
                    <a:srgbClr val="000000">
                      <a:alpha val="43137"/>
                    </a:srgbClr>
                  </a:outerShdw>
                </a:effectLst>
              </a:rPr>
              <a:t>policy objective? </a:t>
            </a:r>
          </a:p>
          <a:p>
            <a:pPr eaLnBrk="1" hangingPunct="1">
              <a:defRPr/>
            </a:pPr>
            <a:r>
              <a:rPr lang="en-US" sz="2800" dirty="0">
                <a:effectLst>
                  <a:outerShdw blurRad="38100" dist="38100" dir="2700000" algn="tl">
                    <a:srgbClr val="000000">
                      <a:alpha val="43137"/>
                    </a:srgbClr>
                  </a:outerShdw>
                </a:effectLst>
              </a:rPr>
              <a:t>D</a:t>
            </a:r>
            <a:r>
              <a:rPr lang="en-US" sz="2800" dirty="0" smtClean="0">
                <a:effectLst>
                  <a:outerShdw blurRad="38100" dist="38100" dir="2700000" algn="tl">
                    <a:srgbClr val="000000">
                      <a:alpha val="43137"/>
                    </a:srgbClr>
                  </a:outerShdw>
                </a:effectLst>
              </a:rPr>
              <a:t>oes </a:t>
            </a:r>
            <a:r>
              <a:rPr lang="en-US" sz="2800" dirty="0">
                <a:effectLst>
                  <a:outerShdw blurRad="38100" dist="38100" dir="2700000" algn="tl">
                    <a:srgbClr val="000000">
                      <a:alpha val="43137"/>
                    </a:srgbClr>
                  </a:outerShdw>
                </a:effectLst>
              </a:rPr>
              <a:t>the conduct  materially or substantially interfere with the operation of the school?</a:t>
            </a:r>
          </a:p>
          <a:p>
            <a:pPr eaLnBrk="1" hangingPunct="1">
              <a:defRPr/>
            </a:pPr>
            <a:endParaRPr lang="en-US" sz="2800" dirty="0" smtClean="0">
              <a:effectLst>
                <a:outerShdw blurRad="38100" dist="38100" dir="2700000" algn="tl">
                  <a:srgbClr val="000000">
                    <a:alpha val="43137"/>
                  </a:srgbClr>
                </a:outerShdw>
              </a:effectLst>
            </a:endParaRPr>
          </a:p>
          <a:p>
            <a:pPr eaLnBrk="1" hangingPunct="1">
              <a:defRPr/>
            </a:pPr>
            <a:endParaRPr lang="en-US" dirty="0" smtClean="0"/>
          </a:p>
        </p:txBody>
      </p:sp>
      <p:sp>
        <p:nvSpPr>
          <p:cNvPr id="26627" name="TextBox 3"/>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5</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2"/>
          </a:xfrm>
        </p:spPr>
        <p:txBody>
          <a:bodyPr>
            <a:normAutofit fontScale="90000"/>
          </a:bodyPr>
          <a:lstStyle/>
          <a:p>
            <a:pPr algn="ctr" defTabSz="914363" eaLnBrk="1" fontAlgn="auto" hangingPunct="1">
              <a:spcAft>
                <a:spcPts val="0"/>
              </a:spcAft>
              <a:defRPr/>
            </a:pPr>
            <a:r>
              <a:rPr smtClean="0">
                <a:solidFill>
                  <a:schemeClr val="tx2">
                    <a:lumMod val="75000"/>
                  </a:schemeClr>
                </a:solidFill>
              </a:rPr>
              <a:t>Discipline (2)</a:t>
            </a:r>
            <a:r>
              <a:rPr smtClean="0"/>
              <a:t/>
            </a:r>
            <a:br>
              <a:rPr smtClean="0"/>
            </a:br>
            <a:endParaRPr>
              <a:solidFill>
                <a:schemeClr val="tx2"/>
              </a:solidFill>
            </a:endParaRPr>
          </a:p>
        </p:txBody>
      </p:sp>
      <p:sp>
        <p:nvSpPr>
          <p:cNvPr id="8195" name="Text Placeholder 2"/>
          <p:cNvSpPr>
            <a:spLocks noGrp="1"/>
          </p:cNvSpPr>
          <p:nvPr>
            <p:ph type="body" sz="quarter" idx="10"/>
          </p:nvPr>
        </p:nvSpPr>
        <p:spPr>
          <a:xfrm>
            <a:off x="304800" y="1035050"/>
            <a:ext cx="8382000" cy="5102225"/>
          </a:xfrm>
        </p:spPr>
        <p:txBody>
          <a:bodyPr/>
          <a:lstStyle/>
          <a:p>
            <a:pPr eaLnBrk="1" hangingPunct="1">
              <a:defRPr/>
            </a:pPr>
            <a:r>
              <a:rPr lang="en-US" sz="2800" dirty="0">
                <a:effectLst>
                  <a:outerShdw blurRad="38100" dist="38100" dir="2700000" algn="tl">
                    <a:srgbClr val="000000">
                      <a:alpha val="43137"/>
                    </a:srgbClr>
                  </a:outerShdw>
                </a:effectLst>
              </a:rPr>
              <a:t>Is the discipline necessary to maintain orderly conduct of the school</a:t>
            </a:r>
            <a:r>
              <a:rPr lang="en-US" sz="2800" dirty="0" smtClean="0">
                <a:effectLst>
                  <a:outerShdw blurRad="38100" dist="38100" dir="2700000" algn="tl">
                    <a:srgbClr val="000000">
                      <a:alpha val="43137"/>
                    </a:srgbClr>
                  </a:outerShdw>
                </a:effectLst>
              </a:rPr>
              <a:t>?</a:t>
            </a:r>
          </a:p>
          <a:p>
            <a:pPr lvl="1" eaLnBrk="1" hangingPunct="1">
              <a:defRPr/>
            </a:pPr>
            <a:r>
              <a:rPr lang="en-US" sz="2400" u="sng" dirty="0">
                <a:effectLst>
                  <a:outerShdw blurRad="38100" dist="38100" dir="2700000" algn="tl">
                    <a:srgbClr val="000000">
                      <a:alpha val="43137"/>
                    </a:srgbClr>
                  </a:outerShdw>
                </a:effectLst>
              </a:rPr>
              <a:t>R.R. Bd. of Ed</a:t>
            </a:r>
            <a:r>
              <a:rPr lang="en-US" sz="2400" dirty="0">
                <a:effectLst>
                  <a:outerShdw blurRad="38100" dist="38100" dir="2700000" algn="tl">
                    <a:srgbClr val="000000">
                      <a:alpha val="43137"/>
                    </a:srgbClr>
                  </a:outerShdw>
                </a:effectLst>
              </a:rPr>
              <a:t>., 109 N.J. Super </a:t>
            </a:r>
            <a:r>
              <a:rPr lang="en-US" sz="2400" dirty="0" smtClean="0">
                <a:effectLst>
                  <a:outerShdw blurRad="38100" dist="38100" dir="2700000" algn="tl">
                    <a:srgbClr val="000000">
                      <a:alpha val="43137"/>
                    </a:srgbClr>
                  </a:outerShdw>
                </a:effectLst>
              </a:rPr>
              <a:t>337 (1970) </a:t>
            </a:r>
          </a:p>
          <a:p>
            <a:pPr eaLnBrk="1" hangingPunct="1">
              <a:defRPr/>
            </a:pPr>
            <a:r>
              <a:rPr lang="en-US" sz="2800" dirty="0">
                <a:effectLst>
                  <a:outerShdw blurRad="38100" dist="38100" dir="2700000" algn="tl">
                    <a:srgbClr val="000000">
                      <a:alpha val="43137"/>
                    </a:srgbClr>
                  </a:outerShdw>
                </a:effectLst>
              </a:rPr>
              <a:t>Is there sufficient notice from the Code of Student Conduct that the conduct is subject to discipline and the consequences </a:t>
            </a:r>
            <a:r>
              <a:rPr lang="en-US" sz="2800" dirty="0" smtClean="0">
                <a:effectLst>
                  <a:outerShdw blurRad="38100" dist="38100" dir="2700000" algn="tl">
                    <a:srgbClr val="000000">
                      <a:alpha val="43137"/>
                    </a:srgbClr>
                  </a:outerShdw>
                </a:effectLst>
              </a:rPr>
              <a:t>that will result from </a:t>
            </a:r>
            <a:r>
              <a:rPr lang="en-US" sz="2800" dirty="0">
                <a:effectLst>
                  <a:outerShdw blurRad="38100" dist="38100" dir="2700000" algn="tl">
                    <a:srgbClr val="000000">
                      <a:alpha val="43137"/>
                    </a:srgbClr>
                  </a:outerShdw>
                </a:effectLst>
              </a:rPr>
              <a:t>the conduct?</a:t>
            </a:r>
          </a:p>
          <a:p>
            <a:pPr eaLnBrk="1" hangingPunct="1">
              <a:defRPr/>
            </a:pPr>
            <a:r>
              <a:rPr lang="en-US" sz="2800" dirty="0">
                <a:effectLst>
                  <a:outerShdw blurRad="38100" dist="38100" dir="2700000" algn="tl">
                    <a:srgbClr val="000000">
                      <a:alpha val="43137"/>
                    </a:srgbClr>
                  </a:outerShdw>
                </a:effectLst>
              </a:rPr>
              <a:t>Off School Conduct is subject to discipline if </a:t>
            </a:r>
            <a:r>
              <a:rPr lang="en-US" sz="2800" dirty="0" smtClean="0">
                <a:effectLst>
                  <a:outerShdw blurRad="38100" dist="38100" dir="2700000" algn="tl">
                    <a:srgbClr val="000000">
                      <a:alpha val="43137"/>
                    </a:srgbClr>
                  </a:outerShdw>
                </a:effectLst>
              </a:rPr>
              <a:t>it impacts the </a:t>
            </a:r>
            <a:r>
              <a:rPr lang="en-US" sz="2800" dirty="0">
                <a:effectLst>
                  <a:outerShdw blurRad="38100" dist="38100" dir="2700000" algn="tl">
                    <a:srgbClr val="000000">
                      <a:alpha val="43137"/>
                    </a:srgbClr>
                  </a:outerShdw>
                </a:effectLst>
              </a:rPr>
              <a:t>operations of the school </a:t>
            </a:r>
            <a:r>
              <a:rPr lang="en-US" sz="2800" dirty="0" smtClean="0">
                <a:effectLst>
                  <a:outerShdw blurRad="38100" dist="38100" dir="2700000" algn="tl">
                    <a:srgbClr val="000000">
                      <a:alpha val="43137"/>
                    </a:srgbClr>
                  </a:outerShdw>
                </a:effectLst>
              </a:rPr>
              <a:t>and </a:t>
            </a:r>
            <a:r>
              <a:rPr lang="en-US" sz="2800" dirty="0">
                <a:effectLst>
                  <a:outerShdw blurRad="38100" dist="38100" dir="2700000" algn="tl">
                    <a:srgbClr val="000000">
                      <a:alpha val="43137"/>
                    </a:srgbClr>
                  </a:outerShdw>
                </a:effectLst>
              </a:rPr>
              <a:t>is reasonably necessary for </a:t>
            </a:r>
            <a:r>
              <a:rPr lang="en-US" sz="2800" dirty="0" smtClean="0">
                <a:effectLst>
                  <a:outerShdw blurRad="38100" dist="38100" dir="2700000" algn="tl">
                    <a:srgbClr val="000000">
                      <a:alpha val="43137"/>
                    </a:srgbClr>
                  </a:outerShdw>
                </a:effectLst>
              </a:rPr>
              <a:t>safety</a:t>
            </a:r>
          </a:p>
          <a:p>
            <a:pPr lvl="1" eaLnBrk="1" hangingPunct="1">
              <a:defRPr/>
            </a:pPr>
            <a:r>
              <a:rPr lang="en-US" sz="2400" dirty="0">
                <a:effectLst>
                  <a:outerShdw blurRad="38100" dist="38100" dir="2700000" algn="tl">
                    <a:srgbClr val="000000">
                      <a:alpha val="43137"/>
                    </a:srgbClr>
                  </a:outerShdw>
                </a:effectLst>
              </a:rPr>
              <a:t>N.J.A.C. </a:t>
            </a:r>
            <a:r>
              <a:rPr lang="en-US" sz="2400" dirty="0" smtClean="0">
                <a:effectLst>
                  <a:outerShdw blurRad="38100" dist="38100" dir="2700000" algn="tl">
                    <a:srgbClr val="000000">
                      <a:alpha val="43137"/>
                    </a:srgbClr>
                  </a:outerShdw>
                </a:effectLst>
              </a:rPr>
              <a:t>6A:16-7.6  </a:t>
            </a:r>
            <a:endParaRPr lang="en-US" sz="2400" dirty="0">
              <a:effectLst>
                <a:outerShdw blurRad="38100" dist="38100" dir="2700000" algn="tl">
                  <a:srgbClr val="000000">
                    <a:alpha val="43137"/>
                  </a:srgbClr>
                </a:outerShdw>
              </a:effectLst>
            </a:endParaRPr>
          </a:p>
          <a:p>
            <a:pPr eaLnBrk="1" hangingPunct="1">
              <a:defRPr/>
            </a:pPr>
            <a:endParaRPr lang="en-US" sz="2800" dirty="0" smtClean="0">
              <a:effectLst>
                <a:outerShdw blurRad="38100" dist="38100" dir="2700000" algn="tl">
                  <a:srgbClr val="000000">
                    <a:alpha val="43137"/>
                  </a:srgbClr>
                </a:outerShdw>
              </a:effectLst>
            </a:endParaRPr>
          </a:p>
          <a:p>
            <a:pPr eaLnBrk="1" hangingPunct="1">
              <a:defRPr/>
            </a:pPr>
            <a:endParaRPr lang="en-US" dirty="0" smtClean="0"/>
          </a:p>
        </p:txBody>
      </p:sp>
      <p:sp>
        <p:nvSpPr>
          <p:cNvPr id="28675" name="TextBox 3"/>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6</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mtClean="0">
                <a:solidFill>
                  <a:schemeClr val="tx2">
                    <a:lumMod val="75000"/>
                  </a:schemeClr>
                </a:solidFill>
              </a:rPr>
              <a:t>Discipline 3</a:t>
            </a:r>
            <a:br>
              <a:rPr smtClean="0">
                <a:solidFill>
                  <a:schemeClr val="tx2">
                    <a:lumMod val="75000"/>
                  </a:schemeClr>
                </a:solidFill>
              </a:rPr>
            </a:br>
            <a:r>
              <a:rPr smtClean="0">
                <a:solidFill>
                  <a:schemeClr val="tx2">
                    <a:lumMod val="75000"/>
                  </a:schemeClr>
                </a:solidFill>
              </a:rPr>
              <a:t/>
            </a:r>
            <a:br>
              <a:rPr smtClean="0">
                <a:solidFill>
                  <a:schemeClr val="tx2">
                    <a:lumMod val="75000"/>
                  </a:schemeClr>
                </a:solidFill>
              </a:rPr>
            </a:br>
            <a:endParaRPr>
              <a:solidFill>
                <a:schemeClr val="tx2">
                  <a:lumMod val="75000"/>
                </a:schemeClr>
              </a:solidFill>
            </a:endParaRPr>
          </a:p>
        </p:txBody>
      </p:sp>
      <p:sp>
        <p:nvSpPr>
          <p:cNvPr id="8195" name="Text Placeholder 2"/>
          <p:cNvSpPr>
            <a:spLocks noGrp="1"/>
          </p:cNvSpPr>
          <p:nvPr>
            <p:ph type="body" sz="quarter" idx="10"/>
          </p:nvPr>
        </p:nvSpPr>
        <p:spPr>
          <a:xfrm>
            <a:off x="228600" y="1752600"/>
            <a:ext cx="8382000" cy="2025650"/>
          </a:xfrm>
        </p:spPr>
        <p:txBody>
          <a:bodyPr/>
          <a:lstStyle/>
          <a:p>
            <a:pPr eaLnBrk="1" hangingPunct="1">
              <a:defRPr/>
            </a:pPr>
            <a:r>
              <a:rPr lang="en-US" sz="2800" dirty="0" smtClean="0">
                <a:effectLst>
                  <a:outerShdw blurRad="38100" dist="38100" dir="2700000" algn="tl">
                    <a:srgbClr val="000000">
                      <a:alpha val="43137"/>
                    </a:srgbClr>
                  </a:outerShdw>
                </a:effectLst>
              </a:rPr>
              <a:t>Discipline objectives in a school are not consonant with criminal statutes</a:t>
            </a:r>
          </a:p>
          <a:p>
            <a:pPr eaLnBrk="1" hangingPunct="1">
              <a:defRPr/>
            </a:pPr>
            <a:r>
              <a:rPr lang="en-US" sz="2800" dirty="0" smtClean="0">
                <a:effectLst>
                  <a:outerShdw blurRad="38100" dist="38100" dir="2700000" algn="tl">
                    <a:srgbClr val="000000">
                      <a:alpha val="43137"/>
                    </a:srgbClr>
                  </a:outerShdw>
                </a:effectLst>
              </a:rPr>
              <a:t>Criminal Law differs in objectives and goals and the school cannot use criminal charges as a measure or means upon which to impose discipline</a:t>
            </a:r>
            <a:endParaRPr lang="en-US" sz="2000" dirty="0">
              <a:effectLst>
                <a:outerShdw blurRad="38100" dist="38100" dir="2700000" algn="tl">
                  <a:srgbClr val="000000">
                    <a:alpha val="43137"/>
                  </a:srgbClr>
                </a:outerShdw>
              </a:effectLst>
            </a:endParaRPr>
          </a:p>
        </p:txBody>
      </p:sp>
      <p:sp>
        <p:nvSpPr>
          <p:cNvPr id="30723" name="TextBox 4"/>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7</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defTabSz="914363" eaLnBrk="1" fontAlgn="auto" hangingPunct="1">
              <a:spcAft>
                <a:spcPts val="0"/>
              </a:spcAft>
              <a:defRPr/>
            </a:pPr>
            <a:r>
              <a:rPr sz="4900" smtClean="0">
                <a:solidFill>
                  <a:schemeClr val="tx2">
                    <a:lumMod val="75000"/>
                  </a:schemeClr>
                </a:solidFill>
                <a:effectLst>
                  <a:outerShdw blurRad="38100" dist="38100" dir="2700000" algn="tl">
                    <a:srgbClr val="000000">
                      <a:alpha val="43137"/>
                    </a:srgbClr>
                  </a:outerShdw>
                </a:effectLst>
              </a:rPr>
              <a:t>Code of Student Conduct </a:t>
            </a:r>
            <a:r>
              <a:rPr sz="4000" smtClean="0">
                <a:solidFill>
                  <a:schemeClr val="tx2">
                    <a:lumMod val="75000"/>
                  </a:schemeClr>
                </a:solidFill>
                <a:effectLst>
                  <a:outerShdw blurRad="38100" dist="38100" dir="2700000" algn="tl">
                    <a:srgbClr val="000000">
                      <a:alpha val="43137"/>
                    </a:srgbClr>
                  </a:outerShdw>
                </a:effectLst>
              </a:rPr>
              <a:t/>
            </a:r>
            <a:br>
              <a:rPr sz="4000" smtClean="0">
                <a:solidFill>
                  <a:schemeClr val="tx2">
                    <a:lumMod val="75000"/>
                  </a:schemeClr>
                </a:solidFill>
                <a:effectLst>
                  <a:outerShdw blurRad="38100" dist="38100" dir="2700000" algn="tl">
                    <a:srgbClr val="000000">
                      <a:alpha val="43137"/>
                    </a:srgbClr>
                  </a:outerShdw>
                </a:effectLst>
              </a:rPr>
            </a:br>
            <a:r>
              <a:rPr smtClean="0">
                <a:solidFill>
                  <a:schemeClr val="tx2">
                    <a:lumMod val="75000"/>
                  </a:schemeClr>
                </a:solidFill>
                <a:effectLst>
                  <a:outerShdw blurRad="38100" dist="38100" dir="2700000" algn="tl" rotWithShape="0">
                    <a:srgbClr val="000000">
                      <a:alpha val="43137"/>
                    </a:srgbClr>
                  </a:outerShdw>
                </a:effectLst>
              </a:rPr>
              <a:t/>
            </a:r>
            <a:br>
              <a:rPr smtClean="0">
                <a:solidFill>
                  <a:schemeClr val="tx2">
                    <a:lumMod val="75000"/>
                  </a:schemeClr>
                </a:solidFill>
                <a:effectLst>
                  <a:outerShdw blurRad="38100" dist="38100" dir="2700000" algn="tl" rotWithShape="0">
                    <a:srgbClr val="000000">
                      <a:alpha val="43137"/>
                    </a:srgbClr>
                  </a:outerShdw>
                </a:effectLst>
              </a:rPr>
            </a:br>
            <a:endParaRPr>
              <a:solidFill>
                <a:schemeClr val="tx2">
                  <a:lumMod val="75000"/>
                </a:schemeClr>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228600" y="1752600"/>
            <a:ext cx="8382000" cy="3495675"/>
          </a:xfrm>
        </p:spPr>
        <p:txBody>
          <a:bodyPr/>
          <a:lstStyle/>
          <a:p>
            <a:pPr eaLnBrk="1" hangingPunct="1">
              <a:defRPr/>
            </a:pPr>
            <a:r>
              <a:rPr lang="en-US" dirty="0" smtClean="0">
                <a:effectLst>
                  <a:outerShdw blurRad="38100" dist="38100" dir="2700000" algn="tl">
                    <a:srgbClr val="000000">
                      <a:alpha val="43137"/>
                    </a:srgbClr>
                  </a:outerShdw>
                </a:effectLst>
              </a:rPr>
              <a:t>Notice of discipline</a:t>
            </a:r>
          </a:p>
          <a:p>
            <a:pPr eaLnBrk="1" hangingPunct="1">
              <a:defRPr/>
            </a:pPr>
            <a:r>
              <a:rPr lang="en-US" dirty="0" smtClean="0">
                <a:effectLst>
                  <a:outerShdw blurRad="38100" dist="38100" dir="2700000" algn="tl">
                    <a:srgbClr val="000000">
                      <a:alpha val="43137"/>
                    </a:srgbClr>
                  </a:outerShdw>
                </a:effectLst>
              </a:rPr>
              <a:t>Notice of what conduct will result in what discipline</a:t>
            </a:r>
          </a:p>
          <a:p>
            <a:pPr eaLnBrk="1" hangingPunct="1">
              <a:defRPr/>
            </a:pPr>
            <a:r>
              <a:rPr lang="en-US" dirty="0" smtClean="0">
                <a:effectLst>
                  <a:outerShdw blurRad="38100" dist="38100" dir="2700000" algn="tl">
                    <a:srgbClr val="000000">
                      <a:alpha val="43137"/>
                    </a:srgbClr>
                  </a:outerShdw>
                </a:effectLst>
              </a:rPr>
              <a:t>Behavioral expectations</a:t>
            </a:r>
          </a:p>
          <a:p>
            <a:pPr eaLnBrk="1" hangingPunct="1">
              <a:defRPr/>
            </a:pPr>
            <a:r>
              <a:rPr lang="en-US" dirty="0" smtClean="0">
                <a:effectLst>
                  <a:outerShdw blurRad="38100" dist="38100" dir="2700000" algn="tl">
                    <a:srgbClr val="000000">
                      <a:alpha val="43137"/>
                    </a:srgbClr>
                  </a:outerShdw>
                </a:effectLst>
              </a:rPr>
              <a:t>Annual reports to the state DOE required</a:t>
            </a:r>
          </a:p>
          <a:p>
            <a:pPr eaLnBrk="1" hangingPunct="1">
              <a:defRPr/>
            </a:pPr>
            <a:r>
              <a:rPr lang="en-US" dirty="0" smtClean="0">
                <a:effectLst>
                  <a:outerShdw blurRad="38100" dist="38100" dir="2700000" algn="tl">
                    <a:srgbClr val="000000">
                      <a:alpha val="43137"/>
                    </a:srgbClr>
                  </a:outerShdw>
                </a:effectLst>
              </a:rPr>
              <a:t>Summary of number of violations and action taken</a:t>
            </a:r>
            <a:endParaRPr lang="en-US" sz="2400" dirty="0">
              <a:effectLst>
                <a:outerShdw blurRad="38100" dist="38100" dir="2700000" algn="tl">
                  <a:srgbClr val="000000">
                    <a:alpha val="43137"/>
                  </a:srgbClr>
                </a:outerShdw>
              </a:effectLst>
            </a:endParaRPr>
          </a:p>
        </p:txBody>
      </p:sp>
      <p:sp>
        <p:nvSpPr>
          <p:cNvPr id="6" name="Rounded Rectangle 5"/>
          <p:cNvSpPr/>
          <p:nvPr/>
        </p:nvSpPr>
        <p:spPr bwMode="auto">
          <a:xfrm>
            <a:off x="5943600" y="152400"/>
            <a:ext cx="2819400" cy="609600"/>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36" tIns="45718" rIns="91436" bIns="45718" anchor="ctr"/>
          <a:lstStyle/>
          <a:p>
            <a:pPr algn="ctr">
              <a:defRPr/>
            </a:pPr>
            <a:r>
              <a:rPr lang="en-US" sz="2400" u="sng" dirty="0">
                <a:solidFill>
                  <a:schemeClr val="tx1"/>
                </a:solidFill>
                <a:effectLst>
                  <a:outerShdw blurRad="38100" dist="38100" dir="2700000" algn="tl">
                    <a:srgbClr val="000000">
                      <a:alpha val="43137"/>
                    </a:srgbClr>
                  </a:outerShdw>
                </a:effectLst>
              </a:rPr>
              <a:t>N.J.A.C. </a:t>
            </a:r>
            <a:r>
              <a:rPr lang="en-US" sz="2400" u="sng" dirty="0">
                <a:solidFill>
                  <a:schemeClr val="tx1"/>
                </a:solidFill>
                <a:effectLst>
                  <a:outerShdw blurRad="38100" dist="38100" dir="2700000" algn="tl">
                    <a:srgbClr val="000000">
                      <a:alpha val="43137"/>
                    </a:srgbClr>
                  </a:outerShdw>
                </a:effectLst>
              </a:rPr>
              <a:t>6A:16-7.1</a:t>
            </a:r>
            <a:endParaRPr lang="en-US" sz="2400" dirty="0">
              <a:solidFill>
                <a:schemeClr val="tx1"/>
              </a:solidFill>
              <a:effectLst>
                <a:outerShdw blurRad="38100" dist="38100" dir="2700000" algn="tl">
                  <a:srgbClr val="000000">
                    <a:alpha val="43137"/>
                  </a:srgbClr>
                </a:outerShdw>
              </a:effectLst>
            </a:endParaRPr>
          </a:p>
        </p:txBody>
      </p:sp>
      <p:sp>
        <p:nvSpPr>
          <p:cNvPr id="32774" name="TextBox 7"/>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8</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0413"/>
          </a:xfrm>
        </p:spPr>
        <p:txBody>
          <a:bodyPr>
            <a:normAutofit fontScale="90000"/>
          </a:bodyPr>
          <a:lstStyle/>
          <a:p>
            <a:pPr algn="ctr" defTabSz="914363" eaLnBrk="1" fontAlgn="auto" hangingPunct="1">
              <a:spcAft>
                <a:spcPts val="0"/>
              </a:spcAft>
              <a:defRPr/>
            </a:pPr>
            <a:r>
              <a:rPr sz="4900" smtClean="0">
                <a:solidFill>
                  <a:schemeClr val="tx2">
                    <a:lumMod val="75000"/>
                  </a:schemeClr>
                </a:solidFill>
                <a:effectLst>
                  <a:outerShdw blurRad="38100" dist="38100" dir="2700000" algn="tl">
                    <a:srgbClr val="000000">
                      <a:alpha val="43137"/>
                    </a:srgbClr>
                  </a:outerShdw>
                </a:effectLst>
              </a:rPr>
              <a:t>Code of Student Conduct (2) </a:t>
            </a:r>
            <a:r>
              <a:rPr sz="4000" smtClean="0">
                <a:solidFill>
                  <a:schemeClr val="tx2">
                    <a:lumMod val="75000"/>
                  </a:schemeClr>
                </a:solidFill>
                <a:effectLst>
                  <a:outerShdw blurRad="38100" dist="38100" dir="2700000" algn="tl">
                    <a:srgbClr val="000000">
                      <a:alpha val="43137"/>
                    </a:srgbClr>
                  </a:outerShdw>
                </a:effectLst>
              </a:rPr>
              <a:t/>
            </a:r>
            <a:br>
              <a:rPr sz="4000" smtClean="0">
                <a:solidFill>
                  <a:schemeClr val="tx2">
                    <a:lumMod val="75000"/>
                  </a:schemeClr>
                </a:solidFill>
                <a:effectLst>
                  <a:outerShdw blurRad="38100" dist="38100" dir="2700000" algn="tl">
                    <a:srgbClr val="000000">
                      <a:alpha val="43137"/>
                    </a:srgbClr>
                  </a:outerShdw>
                </a:effectLst>
              </a:rPr>
            </a:br>
            <a:r>
              <a:rPr smtClean="0">
                <a:solidFill>
                  <a:schemeClr val="tx2">
                    <a:lumMod val="75000"/>
                  </a:schemeClr>
                </a:solidFill>
                <a:effectLst>
                  <a:outerShdw blurRad="38100" dist="38100" dir="2700000" algn="tl" rotWithShape="0">
                    <a:srgbClr val="000000">
                      <a:alpha val="43137"/>
                    </a:srgbClr>
                  </a:outerShdw>
                </a:effectLst>
              </a:rPr>
              <a:t/>
            </a:r>
            <a:br>
              <a:rPr smtClean="0">
                <a:solidFill>
                  <a:schemeClr val="tx2">
                    <a:lumMod val="75000"/>
                  </a:schemeClr>
                </a:solidFill>
                <a:effectLst>
                  <a:outerShdw blurRad="38100" dist="38100" dir="2700000" algn="tl" rotWithShape="0">
                    <a:srgbClr val="000000">
                      <a:alpha val="43137"/>
                    </a:srgbClr>
                  </a:outerShdw>
                </a:effectLst>
              </a:rPr>
            </a:br>
            <a:endParaRPr>
              <a:solidFill>
                <a:schemeClr val="tx2">
                  <a:lumMod val="75000"/>
                </a:schemeClr>
              </a:solidFill>
              <a:effectLst>
                <a:outerShdw blurRad="38100" dist="38100" dir="2700000" algn="tl" rotWithShape="0">
                  <a:srgbClr val="000000">
                    <a:alpha val="43137"/>
                  </a:srgbClr>
                </a:outerShdw>
              </a:effectLst>
            </a:endParaRPr>
          </a:p>
        </p:txBody>
      </p:sp>
      <p:sp>
        <p:nvSpPr>
          <p:cNvPr id="8195" name="Text Placeholder 2"/>
          <p:cNvSpPr>
            <a:spLocks noGrp="1"/>
          </p:cNvSpPr>
          <p:nvPr>
            <p:ph type="body" sz="quarter" idx="10"/>
          </p:nvPr>
        </p:nvSpPr>
        <p:spPr>
          <a:xfrm>
            <a:off x="228600" y="1752600"/>
            <a:ext cx="8382000" cy="2671763"/>
          </a:xfrm>
        </p:spPr>
        <p:txBody>
          <a:bodyPr/>
          <a:lstStyle/>
          <a:p>
            <a:pPr eaLnBrk="1" hangingPunct="1">
              <a:defRPr/>
            </a:pPr>
            <a:r>
              <a:rPr lang="en-US" sz="2800" dirty="0" smtClean="0">
                <a:effectLst>
                  <a:outerShdw blurRad="38100" dist="38100" dir="2700000" algn="tl">
                    <a:srgbClr val="000000">
                      <a:alpha val="43137"/>
                    </a:srgbClr>
                  </a:outerShdw>
                </a:effectLst>
              </a:rPr>
              <a:t>Description of student responsibility / expectations</a:t>
            </a:r>
          </a:p>
          <a:p>
            <a:pPr eaLnBrk="1" hangingPunct="1">
              <a:defRPr/>
            </a:pPr>
            <a:r>
              <a:rPr lang="en-US" sz="2800" dirty="0" smtClean="0">
                <a:effectLst>
                  <a:outerShdw blurRad="38100" dist="38100" dir="2700000" algn="tl">
                    <a:srgbClr val="000000">
                      <a:alpha val="43137"/>
                    </a:srgbClr>
                  </a:outerShdw>
                </a:effectLst>
              </a:rPr>
              <a:t>Description of behaviors resulting in suspensions</a:t>
            </a:r>
          </a:p>
          <a:p>
            <a:pPr eaLnBrk="1" hangingPunct="1">
              <a:defRPr/>
            </a:pPr>
            <a:r>
              <a:rPr lang="en-US" sz="2800" dirty="0" smtClean="0">
                <a:effectLst>
                  <a:outerShdw blurRad="38100" dist="38100" dir="2700000" algn="tl">
                    <a:srgbClr val="000000">
                      <a:alpha val="43137"/>
                    </a:srgbClr>
                  </a:outerShdw>
                </a:effectLst>
              </a:rPr>
              <a:t>Student’s rights</a:t>
            </a:r>
          </a:p>
          <a:p>
            <a:pPr eaLnBrk="1" hangingPunct="1">
              <a:defRPr/>
            </a:pPr>
            <a:r>
              <a:rPr lang="en-US" sz="2800" dirty="0" smtClean="0">
                <a:effectLst>
                  <a:outerShdw blurRad="38100" dist="38100" dir="2700000" algn="tl">
                    <a:srgbClr val="000000">
                      <a:alpha val="43137"/>
                    </a:srgbClr>
                  </a:outerShdw>
                </a:effectLst>
              </a:rPr>
              <a:t>Attendance policies and procedures</a:t>
            </a:r>
          </a:p>
          <a:p>
            <a:pPr eaLnBrk="1" hangingPunct="1">
              <a:defRPr/>
            </a:pPr>
            <a:r>
              <a:rPr lang="en-US" sz="2800" dirty="0" smtClean="0">
                <a:effectLst>
                  <a:outerShdw blurRad="38100" dist="38100" dir="2700000" algn="tl">
                    <a:srgbClr val="000000">
                      <a:alpha val="43137"/>
                    </a:srgbClr>
                  </a:outerShdw>
                </a:effectLst>
              </a:rPr>
              <a:t>Policies related to </a:t>
            </a:r>
            <a:r>
              <a:rPr lang="en-US" sz="2800" dirty="0" err="1" smtClean="0">
                <a:effectLst>
                  <a:outerShdw blurRad="38100" dist="38100" dir="2700000" algn="tl">
                    <a:srgbClr val="000000">
                      <a:alpha val="43137"/>
                    </a:srgbClr>
                  </a:outerShdw>
                </a:effectLst>
              </a:rPr>
              <a:t>harrassment</a:t>
            </a:r>
            <a:r>
              <a:rPr lang="en-US" sz="2800" dirty="0" smtClean="0">
                <a:effectLst>
                  <a:outerShdw blurRad="38100" dist="38100" dir="2700000" algn="tl">
                    <a:srgbClr val="000000">
                      <a:alpha val="43137"/>
                    </a:srgbClr>
                  </a:outerShdw>
                </a:effectLst>
              </a:rPr>
              <a:t>, intimidation and bullying</a:t>
            </a:r>
            <a:endParaRPr lang="en-US" sz="2000" dirty="0">
              <a:effectLst>
                <a:outerShdw blurRad="38100" dist="38100" dir="2700000" algn="tl">
                  <a:srgbClr val="000000">
                    <a:alpha val="43137"/>
                  </a:srgbClr>
                </a:outerShdw>
              </a:effectLst>
            </a:endParaRPr>
          </a:p>
        </p:txBody>
      </p:sp>
      <p:pic>
        <p:nvPicPr>
          <p:cNvPr id="34819" name="Picture 2" descr="C:\Users\Cliff\AppData\Local\Microsoft\Windows\Temporary Internet Files\Content.IE5\7SGWRQ9V\MC900232130[1].wmf"/>
          <p:cNvPicPr>
            <a:picLocks noChangeAspect="1" noChangeArrowheads="1"/>
          </p:cNvPicPr>
          <p:nvPr/>
        </p:nvPicPr>
        <p:blipFill>
          <a:blip r:embed="rId3"/>
          <a:srcRect/>
          <a:stretch>
            <a:fillRect/>
          </a:stretch>
        </p:blipFill>
        <p:spPr bwMode="auto">
          <a:xfrm>
            <a:off x="7350125" y="4419600"/>
            <a:ext cx="1501775" cy="1473200"/>
          </a:xfrm>
          <a:prstGeom prst="rect">
            <a:avLst/>
          </a:prstGeom>
          <a:noFill/>
          <a:ln w="9525">
            <a:noFill/>
            <a:miter lim="800000"/>
            <a:headEnd/>
            <a:tailEnd/>
          </a:ln>
        </p:spPr>
      </p:pic>
      <p:sp>
        <p:nvSpPr>
          <p:cNvPr id="34820" name="TextBox 4"/>
          <p:cNvSpPr txBox="1">
            <a:spLocks noChangeArrowheads="1"/>
          </p:cNvSpPr>
          <p:nvPr/>
        </p:nvSpPr>
        <p:spPr bwMode="auto">
          <a:xfrm>
            <a:off x="8634413" y="6365875"/>
            <a:ext cx="312737" cy="369888"/>
          </a:xfrm>
          <a:prstGeom prst="rect">
            <a:avLst/>
          </a:prstGeom>
          <a:noFill/>
          <a:ln w="9525">
            <a:noFill/>
            <a:miter lim="800000"/>
            <a:headEnd/>
            <a:tailEnd/>
          </a:ln>
        </p:spPr>
        <p:txBody>
          <a:bodyPr wrap="none">
            <a:spAutoFit/>
          </a:bodyPr>
          <a:lstStyle/>
          <a:p>
            <a:r>
              <a:rPr lang="en-US"/>
              <a:t>9</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1_White with Blue Bar Segoe Template</Template>
  <TotalTime>1295</TotalTime>
  <Words>5534</Words>
  <Application>Microsoft Office PowerPoint</Application>
  <PresentationFormat>On-screen Show (4:3)</PresentationFormat>
  <Paragraphs>406</Paragraphs>
  <Slides>37</Slides>
  <Notes>37</Notes>
  <HiddenSlides>0</HiddenSlides>
  <MMClips>0</MMClips>
  <ScaleCrop>false</ScaleCrop>
  <HeadingPairs>
    <vt:vector size="6" baseType="variant">
      <vt:variant>
        <vt:lpstr>Fonts Used</vt:lpstr>
      </vt:variant>
      <vt:variant>
        <vt:i4>3</vt:i4>
      </vt:variant>
      <vt:variant>
        <vt:lpstr>Design Template</vt:lpstr>
      </vt:variant>
      <vt:variant>
        <vt:i4>4</vt:i4>
      </vt:variant>
      <vt:variant>
        <vt:lpstr>Slide Titles</vt:lpstr>
      </vt:variant>
      <vt:variant>
        <vt:i4>37</vt:i4>
      </vt:variant>
    </vt:vector>
  </HeadingPairs>
  <TitlesOfParts>
    <vt:vector size="44" baseType="lpstr">
      <vt:lpstr>Arial</vt:lpstr>
      <vt:lpstr>Calibri</vt:lpstr>
      <vt:lpstr>Courier New</vt:lpstr>
      <vt:lpstr>1_White with Blue Bar Segoe Template</vt:lpstr>
      <vt:lpstr>White with Courier font for code slides</vt:lpstr>
      <vt:lpstr>1_White with Blue Bar Segoe Template</vt:lpstr>
      <vt:lpstr>1_White with Blue Bar Segoe Template</vt:lpstr>
      <vt:lpstr>Slide 1</vt:lpstr>
      <vt:lpstr>Introduction </vt:lpstr>
      <vt:lpstr>General Concepts </vt:lpstr>
      <vt:lpstr>General Concepts 2</vt:lpstr>
      <vt:lpstr>Discipline</vt:lpstr>
      <vt:lpstr>Slide 6</vt:lpstr>
      <vt:lpstr>Discipline 3  </vt:lpstr>
      <vt:lpstr>Code of Student Conduct   </vt:lpstr>
      <vt:lpstr>Code of Student Conduct (2)   </vt:lpstr>
      <vt:lpstr>The Right to a Public Education is Constitutionally Protected</vt:lpstr>
      <vt:lpstr>Short Term Suspension</vt:lpstr>
      <vt:lpstr>Short Term Suspension (2)</vt:lpstr>
      <vt:lpstr>Short Term Suspension (3)</vt:lpstr>
      <vt:lpstr>Long Term Suspension</vt:lpstr>
      <vt:lpstr>Long Term Suspension (2)</vt:lpstr>
      <vt:lpstr>Long Term Suspension (3) Due Process Rights</vt:lpstr>
      <vt:lpstr>Long Term Suspension (4) </vt:lpstr>
      <vt:lpstr>Long Term Suspension (5) </vt:lpstr>
      <vt:lpstr>Long Term Suspension (6) </vt:lpstr>
      <vt:lpstr>Long Term Suspension (7) </vt:lpstr>
      <vt:lpstr>Expulsions  </vt:lpstr>
      <vt:lpstr>Long Term Removal – 45 Days </vt:lpstr>
      <vt:lpstr>Alternative Educational Placement</vt:lpstr>
      <vt:lpstr>Alternative Educational Placement (2)</vt:lpstr>
      <vt:lpstr>College &amp; Post High School Settings</vt:lpstr>
      <vt:lpstr>College (2)</vt:lpstr>
      <vt:lpstr>Expulsion: Private School = Law of Associations</vt:lpstr>
      <vt:lpstr>Litigation – Causes of Action</vt:lpstr>
      <vt:lpstr>Litigation – Causes of Action (2)</vt:lpstr>
      <vt:lpstr>Litigation – Causes of Action (3)</vt:lpstr>
      <vt:lpstr>Forums</vt:lpstr>
      <vt:lpstr>Remedies</vt:lpstr>
      <vt:lpstr>When to Litigate</vt:lpstr>
      <vt:lpstr>Manifestation Determination &amp; Hearing</vt:lpstr>
      <vt:lpstr>Manifestation Determination (2)</vt:lpstr>
      <vt:lpstr>Manifestation Determination (3)</vt:lpstr>
      <vt:lpstr>The FBA and the BIP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Cliff</dc:creator>
  <cp:lastModifiedBy>HP Authorized Customer</cp:lastModifiedBy>
  <cp:revision>107</cp:revision>
  <cp:lastPrinted>2012-11-10T16:54:24Z</cp:lastPrinted>
  <dcterms:created xsi:type="dcterms:W3CDTF">2010-05-22T00:59:26Z</dcterms:created>
  <dcterms:modified xsi:type="dcterms:W3CDTF">2013-03-26T18:59:31Z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